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8" r:id="rId1"/>
  </p:sldMasterIdLst>
  <p:notesMasterIdLst>
    <p:notesMasterId r:id="rId16"/>
  </p:notesMasterIdLst>
  <p:sldIdLst>
    <p:sldId id="303" r:id="rId2"/>
    <p:sldId id="256" r:id="rId3"/>
    <p:sldId id="259" r:id="rId4"/>
    <p:sldId id="300" r:id="rId5"/>
    <p:sldId id="287" r:id="rId6"/>
    <p:sldId id="304" r:id="rId7"/>
    <p:sldId id="297" r:id="rId8"/>
    <p:sldId id="294" r:id="rId9"/>
    <p:sldId id="293" r:id="rId10"/>
    <p:sldId id="306" r:id="rId11"/>
    <p:sldId id="305" r:id="rId12"/>
    <p:sldId id="267" r:id="rId13"/>
    <p:sldId id="301" r:id="rId14"/>
    <p:sldId id="289" r:id="rId15"/>
  </p:sldIdLst>
  <p:sldSz cx="9144000" cy="6858000" type="screen4x3"/>
  <p:notesSz cx="6858000" cy="9144000"/>
  <p:defaultTextStyle>
    <a:defPPr>
      <a:defRPr lang="en-US"/>
    </a:defPPr>
    <a:lvl1pPr algn="l" rtl="0" fontAlgn="base">
      <a:spcBef>
        <a:spcPct val="0"/>
      </a:spcBef>
      <a:spcAft>
        <a:spcPct val="0"/>
      </a:spcAft>
      <a:defRPr sz="1400" kern="1200">
        <a:solidFill>
          <a:srgbClr val="000000"/>
        </a:solidFill>
        <a:latin typeface="Arial" pitchFamily="34" charset="0"/>
        <a:ea typeface="ＭＳ Ｐゴシック" pitchFamily="34" charset="-128"/>
        <a:cs typeface="+mn-cs"/>
        <a:sym typeface="Arial" pitchFamily="34" charset="0"/>
      </a:defRPr>
    </a:lvl1pPr>
    <a:lvl2pPr marL="457200" algn="l" rtl="0" fontAlgn="base">
      <a:spcBef>
        <a:spcPct val="0"/>
      </a:spcBef>
      <a:spcAft>
        <a:spcPct val="0"/>
      </a:spcAft>
      <a:defRPr sz="1400" kern="1200">
        <a:solidFill>
          <a:srgbClr val="000000"/>
        </a:solidFill>
        <a:latin typeface="Arial" pitchFamily="34" charset="0"/>
        <a:ea typeface="ＭＳ Ｐゴシック" pitchFamily="34" charset="-128"/>
        <a:cs typeface="+mn-cs"/>
        <a:sym typeface="Arial" pitchFamily="34" charset="0"/>
      </a:defRPr>
    </a:lvl2pPr>
    <a:lvl3pPr marL="914400" algn="l" rtl="0" fontAlgn="base">
      <a:spcBef>
        <a:spcPct val="0"/>
      </a:spcBef>
      <a:spcAft>
        <a:spcPct val="0"/>
      </a:spcAft>
      <a:defRPr sz="1400" kern="1200">
        <a:solidFill>
          <a:srgbClr val="000000"/>
        </a:solidFill>
        <a:latin typeface="Arial" pitchFamily="34" charset="0"/>
        <a:ea typeface="ＭＳ Ｐゴシック" pitchFamily="34" charset="-128"/>
        <a:cs typeface="+mn-cs"/>
        <a:sym typeface="Arial" pitchFamily="34" charset="0"/>
      </a:defRPr>
    </a:lvl3pPr>
    <a:lvl4pPr marL="1371600" algn="l" rtl="0" fontAlgn="base">
      <a:spcBef>
        <a:spcPct val="0"/>
      </a:spcBef>
      <a:spcAft>
        <a:spcPct val="0"/>
      </a:spcAft>
      <a:defRPr sz="1400" kern="1200">
        <a:solidFill>
          <a:srgbClr val="000000"/>
        </a:solidFill>
        <a:latin typeface="Arial" pitchFamily="34" charset="0"/>
        <a:ea typeface="ＭＳ Ｐゴシック" pitchFamily="34" charset="-128"/>
        <a:cs typeface="+mn-cs"/>
        <a:sym typeface="Arial" pitchFamily="34" charset="0"/>
      </a:defRPr>
    </a:lvl4pPr>
    <a:lvl5pPr marL="1828800" algn="l" rtl="0" fontAlgn="base">
      <a:spcBef>
        <a:spcPct val="0"/>
      </a:spcBef>
      <a:spcAft>
        <a:spcPct val="0"/>
      </a:spcAft>
      <a:defRPr sz="1400" kern="1200">
        <a:solidFill>
          <a:srgbClr val="000000"/>
        </a:solidFill>
        <a:latin typeface="Arial" pitchFamily="34" charset="0"/>
        <a:ea typeface="ＭＳ Ｐゴシック" pitchFamily="34" charset="-128"/>
        <a:cs typeface="+mn-cs"/>
        <a:sym typeface="Arial" pitchFamily="34" charset="0"/>
      </a:defRPr>
    </a:lvl5pPr>
    <a:lvl6pPr marL="2286000" algn="l" defTabSz="914400" rtl="0" eaLnBrk="1" latinLnBrk="0" hangingPunct="1">
      <a:defRPr sz="1400" kern="1200">
        <a:solidFill>
          <a:srgbClr val="000000"/>
        </a:solidFill>
        <a:latin typeface="Arial" pitchFamily="34" charset="0"/>
        <a:ea typeface="ＭＳ Ｐゴシック" pitchFamily="34" charset="-128"/>
        <a:cs typeface="+mn-cs"/>
        <a:sym typeface="Arial" pitchFamily="34" charset="0"/>
      </a:defRPr>
    </a:lvl6pPr>
    <a:lvl7pPr marL="2743200" algn="l" defTabSz="914400" rtl="0" eaLnBrk="1" latinLnBrk="0" hangingPunct="1">
      <a:defRPr sz="1400" kern="1200">
        <a:solidFill>
          <a:srgbClr val="000000"/>
        </a:solidFill>
        <a:latin typeface="Arial" pitchFamily="34" charset="0"/>
        <a:ea typeface="ＭＳ Ｐゴシック" pitchFamily="34" charset="-128"/>
        <a:cs typeface="+mn-cs"/>
        <a:sym typeface="Arial" pitchFamily="34" charset="0"/>
      </a:defRPr>
    </a:lvl7pPr>
    <a:lvl8pPr marL="3200400" algn="l" defTabSz="914400" rtl="0" eaLnBrk="1" latinLnBrk="0" hangingPunct="1">
      <a:defRPr sz="1400" kern="1200">
        <a:solidFill>
          <a:srgbClr val="000000"/>
        </a:solidFill>
        <a:latin typeface="Arial" pitchFamily="34" charset="0"/>
        <a:ea typeface="ＭＳ Ｐゴシック" pitchFamily="34" charset="-128"/>
        <a:cs typeface="+mn-cs"/>
        <a:sym typeface="Arial" pitchFamily="34" charset="0"/>
      </a:defRPr>
    </a:lvl8pPr>
    <a:lvl9pPr marL="3657600" algn="l" defTabSz="914400" rtl="0" eaLnBrk="1" latinLnBrk="0" hangingPunct="1">
      <a:defRPr sz="1400" kern="1200">
        <a:solidFill>
          <a:srgbClr val="000000"/>
        </a:solidFill>
        <a:latin typeface="Arial" pitchFamily="34" charset="0"/>
        <a:ea typeface="ＭＳ Ｐゴシック" pitchFamily="34" charset="-128"/>
        <a:cs typeface="+mn-cs"/>
        <a:sym typeface="Arial"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04" autoAdjust="0"/>
    <p:restoredTop sz="81989" autoAdjust="0"/>
  </p:normalViewPr>
  <p:slideViewPr>
    <p:cSldViewPr>
      <p:cViewPr>
        <p:scale>
          <a:sx n="81" d="100"/>
          <a:sy n="81" d="100"/>
        </p:scale>
        <p:origin x="-664" y="-5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25"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Shape 3"/>
          <p:cNvSpPr txBox="1">
            <a:spLocks noGrp="1"/>
          </p:cNvSpPr>
          <p:nvPr>
            <p:ph type="hdr" idx="2"/>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25" tIns="91425" rIns="91425" bIns="91425" numCol="1" anchor="t" anchorCtr="0" compatLnSpc="1">
            <a:prstTxWarp prst="textNoShape">
              <a:avLst/>
            </a:prstTxWarp>
          </a:bodyPr>
          <a:lstStyle>
            <a:lvl1pPr>
              <a:buClr>
                <a:srgbClr val="000000"/>
              </a:buClr>
              <a:buFont typeface="Calibri" charset="0"/>
              <a:buNone/>
              <a:defRPr sz="1200">
                <a:solidFill>
                  <a:srgbClr val="000000"/>
                </a:solidFill>
                <a:latin typeface="Calibri" charset="0"/>
                <a:ea typeface="ＭＳ Ｐゴシック" charset="0"/>
                <a:cs typeface="Arial" charset="0"/>
                <a:sym typeface="Calibri"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fontAlgn="base">
              <a:spcBef>
                <a:spcPct val="0"/>
              </a:spcBef>
              <a:spcAft>
                <a:spcPct val="0"/>
              </a:spcAft>
              <a:defRPr sz="1400">
                <a:solidFill>
                  <a:srgbClr val="000000"/>
                </a:solidFill>
                <a:latin typeface="Arial" charset="0"/>
                <a:ea typeface="Arial" charset="0"/>
                <a:cs typeface="Arial" charset="0"/>
                <a:sym typeface="Arial" charset="0"/>
              </a:defRPr>
            </a:lvl6pPr>
            <a:lvl7pPr marL="2971800" indent="-228600" fontAlgn="base">
              <a:spcBef>
                <a:spcPct val="0"/>
              </a:spcBef>
              <a:spcAft>
                <a:spcPct val="0"/>
              </a:spcAft>
              <a:defRPr sz="1400">
                <a:solidFill>
                  <a:srgbClr val="000000"/>
                </a:solidFill>
                <a:latin typeface="Arial" charset="0"/>
                <a:ea typeface="Arial" charset="0"/>
                <a:cs typeface="Arial" charset="0"/>
                <a:sym typeface="Arial" charset="0"/>
              </a:defRPr>
            </a:lvl7pPr>
            <a:lvl8pPr marL="3429000" indent="-228600" fontAlgn="base">
              <a:spcBef>
                <a:spcPct val="0"/>
              </a:spcBef>
              <a:spcAft>
                <a:spcPct val="0"/>
              </a:spcAft>
              <a:defRPr sz="1400">
                <a:solidFill>
                  <a:srgbClr val="000000"/>
                </a:solidFill>
                <a:latin typeface="Arial" charset="0"/>
                <a:ea typeface="Arial" charset="0"/>
                <a:cs typeface="Arial" charset="0"/>
                <a:sym typeface="Arial" charset="0"/>
              </a:defRPr>
            </a:lvl8pPr>
            <a:lvl9pPr marL="3886200" indent="-228600" fontAlgn="base">
              <a:spcBef>
                <a:spcPct val="0"/>
              </a:spcBef>
              <a:spcAft>
                <a:spcPct val="0"/>
              </a:spcAft>
              <a:defRPr sz="1400">
                <a:solidFill>
                  <a:srgbClr val="000000"/>
                </a:solidFill>
                <a:latin typeface="Arial" charset="0"/>
                <a:ea typeface="Arial" charset="0"/>
                <a:cs typeface="Arial" charset="0"/>
                <a:sym typeface="Arial" charset="0"/>
              </a:defRPr>
            </a:lvl9pPr>
          </a:lstStyle>
          <a:p>
            <a:pPr>
              <a:defRPr/>
            </a:pPr>
            <a:endParaRPr lang="en-US" dirty="0"/>
          </a:p>
        </p:txBody>
      </p:sp>
      <p:sp>
        <p:nvSpPr>
          <p:cNvPr id="12291" name="Shape 4"/>
          <p:cNvSpPr txBox="1">
            <a:spLocks noGrp="1"/>
          </p:cNvSpPr>
          <p:nvPr>
            <p:ph type="dt" idx="10"/>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25" tIns="91425" rIns="91425" bIns="91425" numCol="1" anchor="t" anchorCtr="0" compatLnSpc="1">
            <a:prstTxWarp prst="textNoShape">
              <a:avLst/>
            </a:prstTxWarp>
          </a:bodyPr>
          <a:lstStyle>
            <a:lvl1pPr algn="r">
              <a:buClr>
                <a:srgbClr val="000000"/>
              </a:buClr>
              <a:buFont typeface="Calibri" charset="0"/>
              <a:buNone/>
              <a:defRPr sz="1200">
                <a:solidFill>
                  <a:srgbClr val="000000"/>
                </a:solidFill>
                <a:latin typeface="Calibri" charset="0"/>
                <a:ea typeface="ＭＳ Ｐゴシック" charset="0"/>
                <a:cs typeface="Arial" charset="0"/>
                <a:sym typeface="Calibri"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fontAlgn="base">
              <a:spcBef>
                <a:spcPct val="0"/>
              </a:spcBef>
              <a:spcAft>
                <a:spcPct val="0"/>
              </a:spcAft>
              <a:defRPr sz="1400">
                <a:solidFill>
                  <a:srgbClr val="000000"/>
                </a:solidFill>
                <a:latin typeface="Arial" charset="0"/>
                <a:ea typeface="Arial" charset="0"/>
                <a:cs typeface="Arial" charset="0"/>
                <a:sym typeface="Arial" charset="0"/>
              </a:defRPr>
            </a:lvl6pPr>
            <a:lvl7pPr marL="2971800" indent="-228600" fontAlgn="base">
              <a:spcBef>
                <a:spcPct val="0"/>
              </a:spcBef>
              <a:spcAft>
                <a:spcPct val="0"/>
              </a:spcAft>
              <a:defRPr sz="1400">
                <a:solidFill>
                  <a:srgbClr val="000000"/>
                </a:solidFill>
                <a:latin typeface="Arial" charset="0"/>
                <a:ea typeface="Arial" charset="0"/>
                <a:cs typeface="Arial" charset="0"/>
                <a:sym typeface="Arial" charset="0"/>
              </a:defRPr>
            </a:lvl7pPr>
            <a:lvl8pPr marL="3429000" indent="-228600" fontAlgn="base">
              <a:spcBef>
                <a:spcPct val="0"/>
              </a:spcBef>
              <a:spcAft>
                <a:spcPct val="0"/>
              </a:spcAft>
              <a:defRPr sz="1400">
                <a:solidFill>
                  <a:srgbClr val="000000"/>
                </a:solidFill>
                <a:latin typeface="Arial" charset="0"/>
                <a:ea typeface="Arial" charset="0"/>
                <a:cs typeface="Arial" charset="0"/>
                <a:sym typeface="Arial" charset="0"/>
              </a:defRPr>
            </a:lvl8pPr>
            <a:lvl9pPr marL="3886200" indent="-228600" fontAlgn="base">
              <a:spcBef>
                <a:spcPct val="0"/>
              </a:spcBef>
              <a:spcAft>
                <a:spcPct val="0"/>
              </a:spcAft>
              <a:defRPr sz="1400">
                <a:solidFill>
                  <a:srgbClr val="000000"/>
                </a:solidFill>
                <a:latin typeface="Arial" charset="0"/>
                <a:ea typeface="Arial" charset="0"/>
                <a:cs typeface="Arial" charset="0"/>
                <a:sym typeface="Arial" charset="0"/>
              </a:defRPr>
            </a:lvl9pPr>
          </a:lstStyle>
          <a:p>
            <a:pPr>
              <a:defRPr/>
            </a:pPr>
            <a:endParaRPr lang="en-US" dirty="0"/>
          </a:p>
        </p:txBody>
      </p:sp>
      <p:sp>
        <p:nvSpPr>
          <p:cNvPr id="13316" name="Shape 5"/>
          <p:cNvSpPr>
            <a:spLocks noGrp="1" noRot="1" noChangeAspect="1"/>
          </p:cNvSpPr>
          <p:nvPr>
            <p:ph type="sldImg" idx="3"/>
          </p:nvPr>
        </p:nvSpPr>
        <p:spPr bwMode="auto">
          <a:xfrm>
            <a:off x="1143000" y="685800"/>
            <a:ext cx="4572000" cy="3429000"/>
          </a:xfrm>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lnTo>
                  <a:pt x="0" y="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9pPr>
          </a:lstStyle>
          <a:p>
            <a:pPr lvl="0"/>
            <a:endParaRPr noProof="0">
              <a:sym typeface="Calibri"/>
            </a:endParaRPr>
          </a:p>
        </p:txBody>
      </p:sp>
      <p:sp>
        <p:nvSpPr>
          <p:cNvPr id="12294" name="Shape 7"/>
          <p:cNvSpPr txBox="1">
            <a:spLocks noGrp="1"/>
          </p:cNvSpPr>
          <p:nvPr>
            <p:ph type="ftr" idx="11"/>
          </p:nvPr>
        </p:nvSpPr>
        <p:spPr bwMode="auto">
          <a:xfrm>
            <a:off x="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25" tIns="91425" rIns="91425" bIns="91425" numCol="1" anchor="b" anchorCtr="0" compatLnSpc="1">
            <a:prstTxWarp prst="textNoShape">
              <a:avLst/>
            </a:prstTxWarp>
          </a:bodyPr>
          <a:lstStyle>
            <a:lvl1pPr>
              <a:buClr>
                <a:srgbClr val="000000"/>
              </a:buClr>
              <a:buFont typeface="Calibri" charset="0"/>
              <a:buNone/>
              <a:defRPr sz="1200">
                <a:solidFill>
                  <a:srgbClr val="000000"/>
                </a:solidFill>
                <a:latin typeface="Calibri" charset="0"/>
                <a:ea typeface="ＭＳ Ｐゴシック" charset="0"/>
                <a:cs typeface="Arial" charset="0"/>
                <a:sym typeface="Calibri"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fontAlgn="base">
              <a:spcBef>
                <a:spcPct val="0"/>
              </a:spcBef>
              <a:spcAft>
                <a:spcPct val="0"/>
              </a:spcAft>
              <a:defRPr sz="1400">
                <a:solidFill>
                  <a:srgbClr val="000000"/>
                </a:solidFill>
                <a:latin typeface="Arial" charset="0"/>
                <a:ea typeface="Arial" charset="0"/>
                <a:cs typeface="Arial" charset="0"/>
                <a:sym typeface="Arial" charset="0"/>
              </a:defRPr>
            </a:lvl6pPr>
            <a:lvl7pPr marL="2971800" indent="-228600" fontAlgn="base">
              <a:spcBef>
                <a:spcPct val="0"/>
              </a:spcBef>
              <a:spcAft>
                <a:spcPct val="0"/>
              </a:spcAft>
              <a:defRPr sz="1400">
                <a:solidFill>
                  <a:srgbClr val="000000"/>
                </a:solidFill>
                <a:latin typeface="Arial" charset="0"/>
                <a:ea typeface="Arial" charset="0"/>
                <a:cs typeface="Arial" charset="0"/>
                <a:sym typeface="Arial" charset="0"/>
              </a:defRPr>
            </a:lvl7pPr>
            <a:lvl8pPr marL="3429000" indent="-228600" fontAlgn="base">
              <a:spcBef>
                <a:spcPct val="0"/>
              </a:spcBef>
              <a:spcAft>
                <a:spcPct val="0"/>
              </a:spcAft>
              <a:defRPr sz="1400">
                <a:solidFill>
                  <a:srgbClr val="000000"/>
                </a:solidFill>
                <a:latin typeface="Arial" charset="0"/>
                <a:ea typeface="Arial" charset="0"/>
                <a:cs typeface="Arial" charset="0"/>
                <a:sym typeface="Arial" charset="0"/>
              </a:defRPr>
            </a:lvl8pPr>
            <a:lvl9pPr marL="3886200" indent="-228600" fontAlgn="base">
              <a:spcBef>
                <a:spcPct val="0"/>
              </a:spcBef>
              <a:spcAft>
                <a:spcPct val="0"/>
              </a:spcAft>
              <a:defRPr sz="1400">
                <a:solidFill>
                  <a:srgbClr val="000000"/>
                </a:solidFill>
                <a:latin typeface="Arial" charset="0"/>
                <a:ea typeface="Arial" charset="0"/>
                <a:cs typeface="Arial" charset="0"/>
                <a:sym typeface="Arial" charset="0"/>
              </a:defRPr>
            </a:lvl9pPr>
          </a:lstStyle>
          <a:p>
            <a:pPr>
              <a:defRPr/>
            </a:pPr>
            <a:endParaRPr lang="en-US" dirty="0"/>
          </a:p>
        </p:txBody>
      </p:sp>
      <p:sp>
        <p:nvSpPr>
          <p:cNvPr id="12295" name="Shape 8"/>
          <p:cNvSpPr txBox="1">
            <a:spLocks noGrp="1"/>
          </p:cNvSpPr>
          <p:nvPr>
            <p:ph type="sldNum" idx="12"/>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25" tIns="45700" rIns="91425" bIns="45700" numCol="1" anchor="b" anchorCtr="0" compatLnSpc="1">
            <a:prstTxWarp prst="textNoShape">
              <a:avLst/>
            </a:prstTxWarp>
          </a:bodyPr>
          <a:lstStyle>
            <a:lvl1pPr algn="r">
              <a:buClr>
                <a:srgbClr val="000000"/>
              </a:buClr>
              <a:buSzPct val="25000"/>
              <a:buFont typeface="Calibri" pitchFamily="34" charset="0"/>
              <a:buNone/>
              <a:defRPr sz="1200">
                <a:latin typeface="Calibri" pitchFamily="34" charset="0"/>
                <a:cs typeface="Arial" pitchFamily="34" charset="0"/>
                <a:sym typeface="Calibri" pitchFamily="34" charset="0"/>
              </a:defRPr>
            </a:lvl1pPr>
          </a:lstStyle>
          <a:p>
            <a:fld id="{85B38888-5F44-48CA-811C-56D8194C1A90}" type="slidenum">
              <a:rPr lang="en-US"/>
              <a:pPr/>
              <a:t>‹#›</a:t>
            </a:fld>
            <a:endParaRPr lang="en-US" dirty="0"/>
          </a:p>
        </p:txBody>
      </p:sp>
    </p:spTree>
    <p:extLst>
      <p:ext uri="{BB962C8B-B14F-4D97-AF65-F5344CB8AC3E}">
        <p14:creationId xmlns:p14="http://schemas.microsoft.com/office/powerpoint/2010/main" val="1276322301"/>
      </p:ext>
    </p:extLst>
  </p:cSld>
  <p:clrMap bg1="lt1" tx1="dk1" bg2="dk2" tx2="lt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742950" indent="-28575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1143000" indent="-2286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600200" indent="-228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2057400" indent="-2286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census.gov/hhes/www/socdemo/voting/publications/p20/2012/tables.html" TargetMode="External"/><Relationship Id="rId4" Type="http://schemas.openxmlformats.org/officeDocument/2006/relationships/hyperlink" Target="http://news.yahoo.com/voter-turnout-2014-midterms-worst-in-72-years-143406756.html" TargetMode="External"/><Relationship Id="rId5" Type="http://schemas.openxmlformats.org/officeDocument/2006/relationships/hyperlink" Target="http://www.pewresearch.org/fact-tank/2015/05/06/u-s-voter-turnout-trails-most-developed-countries/" TargetMode="External"/><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Sept 29, 2017 version with Richland</a:t>
            </a:r>
            <a:r>
              <a:rPr lang="en-US" baseline="0" dirty="0" smtClean="0"/>
              <a:t> and Greenville </a:t>
            </a:r>
            <a:r>
              <a:rPr lang="en-US" baseline="0" smtClean="0"/>
              <a:t>legislative delegations</a:t>
            </a:r>
            <a:endParaRPr lang="en-US" dirty="0"/>
          </a:p>
        </p:txBody>
      </p:sp>
      <p:sp>
        <p:nvSpPr>
          <p:cNvPr id="4" name="Slide Number Placeholder 3"/>
          <p:cNvSpPr>
            <a:spLocks noGrp="1"/>
          </p:cNvSpPr>
          <p:nvPr>
            <p:ph type="sldNum" idx="10"/>
          </p:nvPr>
        </p:nvSpPr>
        <p:spPr/>
        <p:txBody>
          <a:bodyPr/>
          <a:lstStyle/>
          <a:p>
            <a:fld id="{85B38888-5F44-48CA-811C-56D8194C1A90}" type="slidenum">
              <a:rPr lang="en-US" smtClean="0"/>
              <a:pPr/>
              <a:t>1</a:t>
            </a:fld>
            <a:endParaRPr lang="en-US" dirty="0"/>
          </a:p>
        </p:txBody>
      </p:sp>
    </p:spTree>
    <p:extLst>
      <p:ext uri="{BB962C8B-B14F-4D97-AF65-F5344CB8AC3E}">
        <p14:creationId xmlns:p14="http://schemas.microsoft.com/office/powerpoint/2010/main" val="2444611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9937" name="Shape 169"/>
          <p:cNvSpPr>
            <a:spLocks noGrp="1" noRot="1" noChangeAspect="1" noTextEdit="1"/>
          </p:cNvSpPr>
          <p:nvPr>
            <p:ph type="sldImg" idx="2"/>
          </p:nvPr>
        </p:nvSpPr>
        <p:spPr>
          <a:noFill/>
          <a:ln>
            <a:headEnd/>
            <a:tailEnd/>
          </a:ln>
        </p:spPr>
      </p:sp>
      <p:sp>
        <p:nvSpPr>
          <p:cNvPr id="39938" name="Shape 170"/>
          <p:cNvSpPr txBox="1">
            <a:spLocks noGrp="1"/>
          </p:cNvSpPr>
          <p:nvPr>
            <p:ph type="body" idx="1"/>
          </p:nvPr>
        </p:nvSpPr>
        <p:spPr bwMode="auto">
          <a:noFill/>
        </p:spPr>
        <p:txBody>
          <a:bodyPr vert="horz" wrap="square" tIns="45700" bIns="45700" numCol="1" compatLnSpc="1">
            <a:prstTxWarp prst="textNoShape">
              <a:avLst/>
            </a:prstTxWarp>
          </a:bodyPr>
          <a:lstStyle/>
          <a:p>
            <a:pPr eaLnBrk="1" hangingPunct="1">
              <a:spcBef>
                <a:spcPct val="0"/>
              </a:spcBef>
              <a:buClr>
                <a:srgbClr val="000000"/>
              </a:buClr>
              <a:buSzPct val="25000"/>
              <a:buFont typeface="Calibri" pitchFamily="34" charset="0"/>
              <a:buNone/>
            </a:pPr>
            <a:endParaRPr lang="en-US" dirty="0">
              <a:solidFill>
                <a:srgbClr val="000000"/>
              </a:solidFill>
              <a:latin typeface="Calibri" pitchFamily="34" charset="0"/>
              <a:ea typeface="ＭＳ Ｐゴシック" pitchFamily="34" charset="-128"/>
              <a:sym typeface="Calibri" pitchFamily="34" charset="0"/>
            </a:endParaRPr>
          </a:p>
        </p:txBody>
      </p:sp>
      <p:sp>
        <p:nvSpPr>
          <p:cNvPr id="39939" name="Shape 171"/>
          <p:cNvSpPr>
            <a:spLocks noGrp="1"/>
          </p:cNvSpPr>
          <p:nvPr>
            <p:ph type="sldNum" sz="quarter" idx="12"/>
          </p:nvPr>
        </p:nvSpPr>
        <p:spPr>
          <a:noFill/>
          <a:ln>
            <a:miter lim="800000"/>
            <a:headEnd/>
            <a:tailEnd/>
          </a:ln>
        </p:spPr>
        <p:txBody>
          <a:bodyPr/>
          <a:lstStyle/>
          <a:p>
            <a:fld id="{ACD84007-8E28-4C2C-8D08-833A047ED1B9}" type="slidenum">
              <a:rPr lang="en-US"/>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SC Democratic Party does none</a:t>
            </a:r>
            <a:r>
              <a:rPr lang="en-US" baseline="0" dirty="0"/>
              <a:t> of the above.</a:t>
            </a:r>
          </a:p>
          <a:p>
            <a:r>
              <a:rPr lang="en-US" baseline="0" dirty="0"/>
              <a:t>The SC Republican Party has a clear line and holds its candidates </a:t>
            </a:r>
            <a:r>
              <a:rPr lang="en-US" baseline="0" dirty="0" smtClean="0"/>
              <a:t>accountable – easy because they serve the interest of a homogeneous base: wealthy white, male.</a:t>
            </a:r>
            <a:endParaRPr lang="en-US" baseline="0" dirty="0"/>
          </a:p>
          <a:p>
            <a:r>
              <a:rPr lang="en-US" baseline="0" dirty="0"/>
              <a:t>According to SC Democratic Party Chair Jamie Harrison, “the SC Progressive Network is doing what the SC Democratic Party has to do it it wants to win elections.” Base building on principles. If you stand for something, you can build your base, even if you lose</a:t>
            </a:r>
            <a:r>
              <a:rPr lang="en-US" baseline="0" dirty="0" smtClean="0"/>
              <a:t>.</a:t>
            </a:r>
          </a:p>
          <a:p>
            <a:r>
              <a:rPr lang="en-US" dirty="0" smtClean="0"/>
              <a:t>Popular Education is a movement, a practice and a theory of social change that is based on </a:t>
            </a:r>
            <a:r>
              <a:rPr lang="en-US" dirty="0" err="1" smtClean="0"/>
              <a:t>continuious</a:t>
            </a:r>
            <a:r>
              <a:rPr lang="en-US" dirty="0" smtClean="0"/>
              <a:t> learning and committed to resisting unjust uses of power.</a:t>
            </a:r>
            <a:endParaRPr lang="en-US" dirty="0"/>
          </a:p>
        </p:txBody>
      </p:sp>
      <p:sp>
        <p:nvSpPr>
          <p:cNvPr id="4" name="Slide Number Placeholder 3"/>
          <p:cNvSpPr>
            <a:spLocks noGrp="1"/>
          </p:cNvSpPr>
          <p:nvPr>
            <p:ph type="sldNum" idx="10"/>
          </p:nvPr>
        </p:nvSpPr>
        <p:spPr/>
        <p:txBody>
          <a:bodyPr/>
          <a:lstStyle/>
          <a:p>
            <a:fld id="{85B38888-5F44-48CA-811C-56D8194C1A90}" type="slidenum">
              <a:rPr lang="en-US" smtClean="0"/>
              <a:pPr/>
              <a:t>13</a:t>
            </a:fld>
            <a:endParaRPr lang="en-US" dirty="0"/>
          </a:p>
        </p:txBody>
      </p:sp>
    </p:spTree>
    <p:extLst>
      <p:ext uri="{BB962C8B-B14F-4D97-AF65-F5344CB8AC3E}">
        <p14:creationId xmlns:p14="http://schemas.microsoft.com/office/powerpoint/2010/main" val="9773382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5057" name="Shape 207"/>
          <p:cNvSpPr>
            <a:spLocks noGrp="1" noRot="1" noChangeAspect="1" noTextEdit="1"/>
          </p:cNvSpPr>
          <p:nvPr>
            <p:ph type="sldImg" idx="2"/>
          </p:nvPr>
        </p:nvSpPr>
        <p:spPr>
          <a:noFill/>
          <a:ln>
            <a:headEnd/>
            <a:tailEnd/>
          </a:ln>
        </p:spPr>
      </p:sp>
      <p:sp>
        <p:nvSpPr>
          <p:cNvPr id="45058" name="Shape 208"/>
          <p:cNvSpPr txBox="1">
            <a:spLocks noGrp="1"/>
          </p:cNvSpPr>
          <p:nvPr>
            <p:ph type="body" idx="1"/>
          </p:nvPr>
        </p:nvSpPr>
        <p:spPr bwMode="auto">
          <a:noFill/>
        </p:spPr>
        <p:txBody>
          <a:bodyPr vert="horz" wrap="square" tIns="45700" bIns="45700" numCol="1" compatLnSpc="1">
            <a:prstTxWarp prst="textNoShape">
              <a:avLst/>
            </a:prstTxWarp>
          </a:bodyPr>
          <a:lstStyle/>
          <a:p>
            <a:pPr eaLnBrk="1" hangingPunct="1">
              <a:spcBef>
                <a:spcPct val="0"/>
              </a:spcBef>
              <a:buClr>
                <a:srgbClr val="000000"/>
              </a:buClr>
              <a:buSzPct val="25000"/>
              <a:buFont typeface="Calibri" pitchFamily="34" charset="0"/>
              <a:buNone/>
            </a:pPr>
            <a:endParaRPr lang="en-US" sz="2800" dirty="0">
              <a:solidFill>
                <a:srgbClr val="000000"/>
              </a:solidFill>
              <a:latin typeface="Calibri" pitchFamily="34" charset="0"/>
              <a:ea typeface="ＭＳ Ｐゴシック" pitchFamily="34" charset="-128"/>
              <a:sym typeface="Calibri" pitchFamily="34" charset="0"/>
            </a:endParaRPr>
          </a:p>
        </p:txBody>
      </p:sp>
      <p:sp>
        <p:nvSpPr>
          <p:cNvPr id="45059" name="Shape 209"/>
          <p:cNvSpPr>
            <a:spLocks noGrp="1"/>
          </p:cNvSpPr>
          <p:nvPr>
            <p:ph type="sldNum" sz="quarter" idx="12"/>
          </p:nvPr>
        </p:nvSpPr>
        <p:spPr>
          <a:noFill/>
          <a:ln>
            <a:miter lim="800000"/>
            <a:headEnd/>
            <a:tailEnd/>
          </a:ln>
        </p:spPr>
        <p:txBody>
          <a:bodyPr/>
          <a:lstStyle/>
          <a:p>
            <a:fld id="{11E0715A-BC36-4CEC-8185-C0E79B121842}" type="slidenum">
              <a:rPr lang="en-US"/>
              <a:pPr/>
              <a:t>14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1" name="Shape 81"/>
          <p:cNvSpPr>
            <a:spLocks noGrp="1" noRot="1" noChangeAspect="1" noTextEdit="1"/>
          </p:cNvSpPr>
          <p:nvPr>
            <p:ph type="sldImg" idx="2"/>
          </p:nvPr>
        </p:nvSpPr>
        <p:spPr>
          <a:noFill/>
          <a:ln>
            <a:headEnd/>
            <a:tailEnd/>
          </a:ln>
        </p:spPr>
      </p:sp>
      <p:sp>
        <p:nvSpPr>
          <p:cNvPr id="15362" name="Shape 82"/>
          <p:cNvSpPr txBox="1">
            <a:spLocks noGrp="1"/>
          </p:cNvSpPr>
          <p:nvPr>
            <p:ph type="body" idx="1"/>
          </p:nvPr>
        </p:nvSpPr>
        <p:spPr bwMode="auto">
          <a:noFill/>
        </p:spPr>
        <p:txBody>
          <a:bodyPr vert="horz" wrap="square" tIns="45700" bIns="45700" numCol="1" compatLnSpc="1">
            <a:prstTxWarp prst="textNoShape">
              <a:avLst/>
            </a:prstTxWarp>
          </a:bodyPr>
          <a:lstStyle/>
          <a:p>
            <a:r>
              <a:rPr lang="en-US" sz="1200" b="1" i="0" u="none" strike="noStrike" kern="1200" cap="none" dirty="0">
                <a:solidFill>
                  <a:schemeClr val="dk1"/>
                </a:solidFill>
                <a:effectLst/>
                <a:latin typeface="Calibri"/>
                <a:ea typeface="Calibri"/>
                <a:cs typeface="Calibri"/>
                <a:sym typeface="Calibri"/>
              </a:rPr>
              <a:t>Slide One: Democracy 101 (Preface)</a:t>
            </a:r>
            <a:endParaRPr lang="en-US" sz="1200" b="0" i="0" u="none" strike="noStrike" kern="1200" cap="none" dirty="0">
              <a:solidFill>
                <a:schemeClr val="dk1"/>
              </a:solidFill>
              <a:effectLst/>
              <a:latin typeface="Calibri"/>
              <a:ea typeface="Calibri"/>
              <a:cs typeface="Calibri"/>
              <a:sym typeface="Calibri"/>
            </a:endParaRPr>
          </a:p>
          <a:p>
            <a:r>
              <a:rPr lang="en-US" sz="1200" b="0" i="0" u="none" strike="noStrike" kern="1200" cap="none" dirty="0">
                <a:solidFill>
                  <a:schemeClr val="dk1"/>
                </a:solidFill>
                <a:effectLst/>
                <a:latin typeface="Calibri"/>
                <a:ea typeface="Calibri"/>
                <a:cs typeface="Calibri"/>
                <a:sym typeface="Calibri"/>
              </a:rPr>
              <a:t>We used to call this the Missing Voter Project, but that put too much emphasis on voting.</a:t>
            </a:r>
          </a:p>
          <a:p>
            <a:r>
              <a:rPr lang="en-US" sz="1200" b="0" i="0" u="none" strike="noStrike" kern="1200" cap="none" dirty="0">
                <a:solidFill>
                  <a:schemeClr val="dk1"/>
                </a:solidFill>
                <a:effectLst/>
                <a:latin typeface="Calibri"/>
                <a:ea typeface="Calibri"/>
                <a:cs typeface="Calibri"/>
                <a:sym typeface="Calibri"/>
              </a:rPr>
              <a:t>We’re very clear: we’re not going to vote our way out of our current mess.</a:t>
            </a:r>
          </a:p>
          <a:p>
            <a:r>
              <a:rPr lang="en-US" sz="1200" b="0" i="0" u="none" strike="noStrike" kern="1200" cap="none" dirty="0">
                <a:solidFill>
                  <a:schemeClr val="dk1"/>
                </a:solidFill>
                <a:effectLst/>
                <a:latin typeface="Calibri"/>
                <a:ea typeface="Calibri"/>
                <a:cs typeface="Calibri"/>
                <a:sym typeface="Calibri"/>
              </a:rPr>
              <a:t>We’re not going to litigate our way out either.</a:t>
            </a:r>
          </a:p>
          <a:p>
            <a:r>
              <a:rPr lang="en-US" sz="1200" b="0" i="0" u="none" strike="noStrike" kern="1200" cap="none" dirty="0">
                <a:solidFill>
                  <a:schemeClr val="dk1"/>
                </a:solidFill>
                <a:effectLst/>
                <a:latin typeface="Calibri"/>
                <a:ea typeface="Calibri"/>
                <a:cs typeface="Calibri"/>
                <a:sym typeface="Calibri"/>
              </a:rPr>
              <a:t>We’re going to have to do it the old-fashioned way—organize our way out.</a:t>
            </a:r>
          </a:p>
          <a:p>
            <a:r>
              <a:rPr lang="en-US" sz="1200" b="0" i="0" u="none" strike="noStrike" kern="1200" cap="none" dirty="0">
                <a:solidFill>
                  <a:schemeClr val="dk1"/>
                </a:solidFill>
                <a:effectLst/>
                <a:latin typeface="Calibri"/>
                <a:ea typeface="Calibri"/>
                <a:cs typeface="Calibri"/>
                <a:sym typeface="Calibri"/>
              </a:rPr>
              <a:t> </a:t>
            </a:r>
          </a:p>
          <a:p>
            <a:r>
              <a:rPr lang="en-US" sz="1200" b="0" i="0" u="none" strike="noStrike" kern="1200" cap="none" dirty="0">
                <a:solidFill>
                  <a:schemeClr val="dk1"/>
                </a:solidFill>
                <a:effectLst/>
                <a:latin typeface="Calibri"/>
                <a:ea typeface="Calibri"/>
                <a:cs typeface="Calibri"/>
                <a:sym typeface="Calibri"/>
              </a:rPr>
              <a:t>We’ll talk about how today.  </a:t>
            </a:r>
          </a:p>
          <a:p>
            <a:r>
              <a:rPr lang="en-US" sz="1200" b="0" i="0" u="none" strike="noStrike" kern="1200" cap="none" dirty="0">
                <a:solidFill>
                  <a:schemeClr val="dk1"/>
                </a:solidFill>
                <a:effectLst/>
                <a:latin typeface="Calibri"/>
                <a:ea typeface="Calibri"/>
                <a:cs typeface="Calibri"/>
                <a:sym typeface="Calibri"/>
              </a:rPr>
              <a:t> </a:t>
            </a:r>
          </a:p>
          <a:p>
            <a:r>
              <a:rPr lang="en-US" sz="1200" b="0" i="0" u="none" strike="noStrike" kern="1200" cap="none" dirty="0">
                <a:solidFill>
                  <a:schemeClr val="dk1"/>
                </a:solidFill>
                <a:effectLst/>
                <a:latin typeface="Calibri"/>
                <a:ea typeface="Calibri"/>
                <a:cs typeface="Calibri"/>
                <a:sym typeface="Calibri"/>
              </a:rPr>
              <a:t>We start this out at schools by asking: What kind of political system do we have?</a:t>
            </a:r>
          </a:p>
          <a:p>
            <a:r>
              <a:rPr lang="en-US" sz="1200" b="0" i="0" u="none" strike="noStrike" kern="1200" cap="none" dirty="0">
                <a:solidFill>
                  <a:schemeClr val="dk1"/>
                </a:solidFill>
                <a:effectLst/>
                <a:latin typeface="Calibri"/>
                <a:ea typeface="Calibri"/>
                <a:cs typeface="Calibri"/>
                <a:sym typeface="Calibri"/>
              </a:rPr>
              <a:t>What do they say? (Democracy.)</a:t>
            </a:r>
            <a:br>
              <a:rPr lang="en-US" sz="1200" b="0" i="0" u="none" strike="noStrike" kern="1200" cap="none" dirty="0">
                <a:solidFill>
                  <a:schemeClr val="dk1"/>
                </a:solidFill>
                <a:effectLst/>
                <a:latin typeface="Calibri"/>
                <a:ea typeface="Calibri"/>
                <a:cs typeface="Calibri"/>
                <a:sym typeface="Calibri"/>
              </a:rPr>
            </a:br>
            <a:r>
              <a:rPr lang="en-US" sz="1200" b="0" i="0" u="none" strike="noStrike" kern="1200" cap="none" dirty="0">
                <a:solidFill>
                  <a:schemeClr val="dk1"/>
                </a:solidFill>
                <a:effectLst/>
                <a:latin typeface="Calibri"/>
                <a:ea typeface="Calibri"/>
                <a:cs typeface="Calibri"/>
                <a:sym typeface="Calibri"/>
              </a:rPr>
              <a:t>And where do we stand at practicing democracy we ask next.  </a:t>
            </a:r>
          </a:p>
          <a:p>
            <a:r>
              <a:rPr lang="en-US" sz="1200" b="0" i="0" u="none" strike="noStrike" kern="1200" cap="none" dirty="0">
                <a:solidFill>
                  <a:schemeClr val="dk1"/>
                </a:solidFill>
                <a:effectLst/>
                <a:latin typeface="Calibri"/>
                <a:ea typeface="Calibri"/>
                <a:cs typeface="Calibri"/>
                <a:sym typeface="Calibri"/>
              </a:rPr>
              <a:t>What do you think students say? (“We’re number one.”)</a:t>
            </a:r>
          </a:p>
          <a:p>
            <a:pPr eaLnBrk="1" hangingPunct="1">
              <a:spcBef>
                <a:spcPct val="0"/>
              </a:spcBef>
              <a:buClr>
                <a:srgbClr val="000000"/>
              </a:buClr>
              <a:buSzPct val="25000"/>
              <a:buFont typeface="Calibri" pitchFamily="34" charset="0"/>
              <a:buNone/>
            </a:pPr>
            <a:endParaRPr lang="en-US" dirty="0">
              <a:solidFill>
                <a:srgbClr val="000000"/>
              </a:solidFill>
              <a:latin typeface="Calibri" pitchFamily="34" charset="0"/>
              <a:ea typeface="ＭＳ Ｐゴシック" pitchFamily="34" charset="-128"/>
              <a:sym typeface="Calibri" pitchFamily="34" charset="0"/>
            </a:endParaRPr>
          </a:p>
        </p:txBody>
      </p:sp>
      <p:sp>
        <p:nvSpPr>
          <p:cNvPr id="15363" name="Shape 83"/>
          <p:cNvSpPr>
            <a:spLocks noGrp="1"/>
          </p:cNvSpPr>
          <p:nvPr>
            <p:ph type="sldNum" sz="quarter" idx="12"/>
          </p:nvPr>
        </p:nvSpPr>
        <p:spPr>
          <a:noFill/>
          <a:ln>
            <a:miter lim="800000"/>
            <a:headEnd/>
            <a:tailEnd/>
          </a:ln>
        </p:spPr>
        <p:txBody>
          <a:bodyPr/>
          <a:lstStyle/>
          <a:p>
            <a:fld id="{4410A56F-0C44-4605-882F-53F8AA2D0471}" type="slidenum">
              <a:rPr lang="en-US"/>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3" name="Shape 106"/>
          <p:cNvSpPr>
            <a:spLocks noGrp="1" noRot="1" noChangeAspect="1" noTextEdit="1"/>
          </p:cNvSpPr>
          <p:nvPr>
            <p:ph type="sldImg" idx="2"/>
          </p:nvPr>
        </p:nvSpPr>
        <p:spPr>
          <a:noFill/>
          <a:ln>
            <a:headEnd/>
            <a:tailEnd/>
          </a:ln>
        </p:spPr>
      </p:sp>
      <p:sp>
        <p:nvSpPr>
          <p:cNvPr id="23554" name="Shape 107"/>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buClr>
                <a:srgbClr val="000000"/>
              </a:buClr>
              <a:buSzPct val="25000"/>
              <a:buFont typeface="Calibri" pitchFamily="34" charset="0"/>
              <a:buNone/>
            </a:pPr>
            <a:r>
              <a:rPr lang="en-US" dirty="0"/>
              <a:t>In the </a:t>
            </a:r>
            <a:r>
              <a:rPr lang="en-US" dirty="0" err="1"/>
              <a:t>U.S.,registration</a:t>
            </a:r>
            <a:r>
              <a:rPr lang="en-US" dirty="0"/>
              <a:t> is an individual responsibility. And registered voters represent a much smaller share of potential voters in the U.S. than just about any other OECD country: Only about 65% of the U.S. voting-age population (and 71% of the voting-age citizenry) was registered in 2012, according to the </a:t>
            </a:r>
            <a:r>
              <a:rPr lang="en-US" dirty="0">
                <a:hlinkClick r:id="rId3"/>
              </a:rPr>
              <a:t>Census Bureau</a:t>
            </a:r>
            <a:r>
              <a:rPr lang="en-US" dirty="0"/>
              <a:t>, compared with 91% in Canada and the UK, 96% in Sweden and nearly 99% in Japan.</a:t>
            </a:r>
          </a:p>
          <a:p>
            <a:pPr eaLnBrk="1" hangingPunct="1">
              <a:spcBef>
                <a:spcPct val="0"/>
              </a:spcBef>
              <a:buClr>
                <a:srgbClr val="000000"/>
              </a:buClr>
              <a:buSzPct val="25000"/>
              <a:buFont typeface="Calibri" pitchFamily="34" charset="0"/>
              <a:buNone/>
            </a:pPr>
            <a:endParaRPr lang="en-US" dirty="0">
              <a:solidFill>
                <a:srgbClr val="000000"/>
              </a:solidFill>
              <a:latin typeface="Calibri" pitchFamily="34" charset="0"/>
              <a:ea typeface="ＭＳ Ｐゴシック" pitchFamily="34" charset="-128"/>
              <a:sym typeface="Calibri" pitchFamily="34" charset="0"/>
            </a:endParaRPr>
          </a:p>
          <a:p>
            <a:r>
              <a:rPr lang="en-US" dirty="0"/>
              <a:t>America’s voter turnout has so poor that only </a:t>
            </a:r>
            <a:r>
              <a:rPr lang="en-US" dirty="0">
                <a:hlinkClick r:id="rId4"/>
              </a:rPr>
              <a:t>36.3%</a:t>
            </a:r>
            <a:r>
              <a:rPr lang="en-US" dirty="0"/>
              <a:t> of eligible voters turned out to cast votes in the 2014 midterm election. This was a low point for the U.S. because there hasn’t been a turnout this low low since 1942, a total of 72 years.</a:t>
            </a:r>
          </a:p>
          <a:p>
            <a:r>
              <a:rPr lang="en-US" dirty="0"/>
              <a:t>But how does the United States compare to other democratic developed countries? The </a:t>
            </a:r>
            <a:r>
              <a:rPr lang="en-US" dirty="0">
                <a:hlinkClick r:id="rId5"/>
              </a:rPr>
              <a:t>Pew Research Center</a:t>
            </a:r>
            <a:r>
              <a:rPr lang="en-US" dirty="0"/>
              <a:t> completed a survey of the top 34 developed countries. The U.S. ranked 31st in voter turnout. The turnout was calculated from information regarding the 2012 general election. All of the countries surveyed were part of the Organization for Economic Cooperation and Development (OECD).</a:t>
            </a:r>
          </a:p>
          <a:p>
            <a:pPr eaLnBrk="1" hangingPunct="1">
              <a:spcBef>
                <a:spcPct val="0"/>
              </a:spcBef>
              <a:buClr>
                <a:srgbClr val="000000"/>
              </a:buClr>
              <a:buSzPct val="25000"/>
              <a:buFont typeface="Calibri" pitchFamily="34" charset="0"/>
              <a:buNone/>
            </a:pPr>
            <a:endParaRPr lang="en-US" dirty="0">
              <a:solidFill>
                <a:srgbClr val="000000"/>
              </a:solidFill>
              <a:latin typeface="Calibri" pitchFamily="34" charset="0"/>
              <a:ea typeface="ＭＳ Ｐゴシック" pitchFamily="34" charset="-128"/>
              <a:sym typeface="Calibri" pitchFamily="34" charset="0"/>
            </a:endParaRPr>
          </a:p>
        </p:txBody>
      </p:sp>
      <p:sp>
        <p:nvSpPr>
          <p:cNvPr id="23555" name="Shape 108"/>
          <p:cNvSpPr>
            <a:spLocks noGrp="1"/>
          </p:cNvSpPr>
          <p:nvPr>
            <p:ph type="sldNum" sz="quarter" idx="12"/>
          </p:nvPr>
        </p:nvSpPr>
        <p:spPr>
          <a:noFill/>
          <a:ln>
            <a:miter lim="800000"/>
            <a:headEnd/>
            <a:tailEnd/>
          </a:ln>
        </p:spPr>
        <p:txBody>
          <a:bodyPr/>
          <a:lstStyle/>
          <a:p>
            <a:pPr algn="l">
              <a:buFont typeface="Arial" pitchFamily="34" charset="0"/>
              <a:buNone/>
            </a:pPr>
            <a:fld id="{DC052CF7-3D77-4609-9D20-FEAEA838F6B4}" type="slidenum">
              <a:rPr lang="en-US" sz="1400">
                <a:latin typeface="Arial" pitchFamily="34" charset="0"/>
                <a:sym typeface="Arial" pitchFamily="34" charset="0"/>
              </a:rPr>
              <a:pPr algn="l">
                <a:buFont typeface="Arial" pitchFamily="34" charset="0"/>
                <a:buNone/>
              </a:pPr>
              <a:t>3</a:t>
            </a:fld>
            <a:endParaRPr lang="en-US" sz="1400">
              <a:latin typeface="Arial" pitchFamily="34" charset="0"/>
              <a:sym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ts val="0"/>
              </a:spcBef>
              <a:spcAft>
                <a:spcPct val="0"/>
              </a:spcAft>
              <a:buClr>
                <a:schemeClr val="dk1"/>
              </a:buClr>
              <a:buSzTx/>
              <a:buFont typeface="Calibri"/>
              <a:buNone/>
              <a:tabLst/>
              <a:defRPr/>
            </a:pPr>
            <a:r>
              <a:rPr lang="en-US" dirty="0"/>
              <a:t>1. Based on citizen participation in election</a:t>
            </a:r>
            <a:r>
              <a:rPr lang="en-US" baseline="0" dirty="0"/>
              <a:t> and the barriers to voting.</a:t>
            </a:r>
            <a:endParaRPr lang="en-US" dirty="0"/>
          </a:p>
          <a:p>
            <a:pPr marL="0" marR="0" indent="0" algn="l" defTabSz="914400" rtl="0" eaLnBrk="0" fontAlgn="base" latinLnBrk="0" hangingPunct="0">
              <a:lnSpc>
                <a:spcPct val="100000"/>
              </a:lnSpc>
              <a:spcBef>
                <a:spcPts val="0"/>
              </a:spcBef>
              <a:spcAft>
                <a:spcPct val="0"/>
              </a:spcAft>
              <a:buClr>
                <a:schemeClr val="dk1"/>
              </a:buClr>
              <a:buSzTx/>
              <a:buFont typeface="Calibri"/>
              <a:buNone/>
              <a:tabLst/>
              <a:defRPr/>
            </a:pPr>
            <a:r>
              <a:rPr lang="en-US" dirty="0"/>
              <a:t>2. like health care, sick leave, drug costs, agriculture and food policies (that result in some US grown food being banned in Europe</a:t>
            </a:r>
            <a:r>
              <a:rPr lang="en-US" baseline="0" dirty="0"/>
              <a:t> and Japan</a:t>
            </a:r>
            <a:r>
              <a:rPr lang="en-US" dirty="0"/>
              <a:t>, due to profit induced chemicals.</a:t>
            </a:r>
            <a:r>
              <a:rPr lang="en-US" baseline="0" dirty="0"/>
              <a:t> We’re even privatizing schools and prisons.</a:t>
            </a:r>
          </a:p>
          <a:p>
            <a:pPr marL="0" marR="0" indent="0" algn="l" defTabSz="914400" rtl="0" eaLnBrk="0" fontAlgn="base" latinLnBrk="0" hangingPunct="0">
              <a:lnSpc>
                <a:spcPct val="100000"/>
              </a:lnSpc>
              <a:spcBef>
                <a:spcPts val="0"/>
              </a:spcBef>
              <a:spcAft>
                <a:spcPct val="0"/>
              </a:spcAft>
              <a:buClr>
                <a:schemeClr val="dk1"/>
              </a:buClr>
              <a:buSzTx/>
              <a:buFont typeface="Calibri"/>
              <a:buNone/>
              <a:tabLst/>
              <a:defRPr/>
            </a:pPr>
            <a:r>
              <a:rPr lang="en-US" baseline="0" dirty="0"/>
              <a:t>3. Candidates who spend the most money win more than 90% of the time. If they are incumbent, their chances improve.</a:t>
            </a:r>
          </a:p>
          <a:p>
            <a:pPr marL="0" marR="0" indent="0" algn="l" defTabSz="914400" rtl="0" eaLnBrk="0" fontAlgn="base" latinLnBrk="0" hangingPunct="0">
              <a:lnSpc>
                <a:spcPct val="100000"/>
              </a:lnSpc>
              <a:spcBef>
                <a:spcPts val="0"/>
              </a:spcBef>
              <a:spcAft>
                <a:spcPct val="0"/>
              </a:spcAft>
              <a:buClr>
                <a:schemeClr val="dk1"/>
              </a:buClr>
              <a:buSzTx/>
              <a:buFont typeface="Calibri"/>
              <a:buNone/>
              <a:tabLst/>
              <a:defRPr/>
            </a:pPr>
            <a:r>
              <a:rPr lang="en-US" baseline="0" dirty="0"/>
              <a:t>4. Not counting minor parties. </a:t>
            </a:r>
          </a:p>
          <a:p>
            <a:pPr marL="0" marR="0" indent="0" algn="l" defTabSz="914400" rtl="0" eaLnBrk="0" fontAlgn="base" latinLnBrk="0" hangingPunct="0">
              <a:lnSpc>
                <a:spcPct val="100000"/>
              </a:lnSpc>
              <a:spcBef>
                <a:spcPts val="0"/>
              </a:spcBef>
              <a:spcAft>
                <a:spcPct val="0"/>
              </a:spcAft>
              <a:buClr>
                <a:schemeClr val="dk1"/>
              </a:buClr>
              <a:buSzTx/>
              <a:buFont typeface="Calibri"/>
              <a:buNone/>
              <a:tabLst/>
              <a:defRPr/>
            </a:pPr>
            <a:endParaRPr lang="en-US" dirty="0"/>
          </a:p>
          <a:p>
            <a:endParaRPr lang="en-US" dirty="0"/>
          </a:p>
        </p:txBody>
      </p:sp>
      <p:sp>
        <p:nvSpPr>
          <p:cNvPr id="4" name="Slide Number Placeholder 3"/>
          <p:cNvSpPr>
            <a:spLocks noGrp="1"/>
          </p:cNvSpPr>
          <p:nvPr>
            <p:ph type="sldNum" idx="10"/>
          </p:nvPr>
        </p:nvSpPr>
        <p:spPr/>
        <p:txBody>
          <a:bodyPr/>
          <a:lstStyle/>
          <a:p>
            <a:fld id="{85B38888-5F44-48CA-811C-56D8194C1A90}" type="slidenum">
              <a:rPr lang="en-US" smtClean="0"/>
              <a:pPr/>
              <a:t>4</a:t>
            </a:fld>
            <a:endParaRPr lang="en-US"/>
          </a:p>
        </p:txBody>
      </p:sp>
    </p:spTree>
    <p:extLst>
      <p:ext uri="{BB962C8B-B14F-4D97-AF65-F5344CB8AC3E}">
        <p14:creationId xmlns:p14="http://schemas.microsoft.com/office/powerpoint/2010/main" val="3835534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5" name="Shape 185"/>
          <p:cNvSpPr>
            <a:spLocks noGrp="1" noRot="1" noChangeAspect="1" noTextEdit="1"/>
          </p:cNvSpPr>
          <p:nvPr>
            <p:ph type="sldImg" idx="2"/>
          </p:nvPr>
        </p:nvSpPr>
        <p:spPr>
          <a:noFill/>
          <a:ln>
            <a:headEnd/>
            <a:tailEnd/>
          </a:ln>
        </p:spPr>
      </p:sp>
      <p:sp>
        <p:nvSpPr>
          <p:cNvPr id="21506" name="Shape 186"/>
          <p:cNvSpPr txBox="1">
            <a:spLocks noGrp="1"/>
          </p:cNvSpPr>
          <p:nvPr>
            <p:ph type="body" idx="1"/>
          </p:nvPr>
        </p:nvSpPr>
        <p:spPr bwMode="auto">
          <a:noFill/>
        </p:spPr>
        <p:txBody>
          <a:bodyPr vert="horz" wrap="square" tIns="45700" bIns="45700" numCol="1" compatLnSpc="1">
            <a:prstTxWarp prst="textNoShape">
              <a:avLst/>
            </a:prstTxWarp>
          </a:bodyPr>
          <a:lstStyle/>
          <a:p>
            <a:pPr eaLnBrk="1" hangingPunct="1">
              <a:spcBef>
                <a:spcPct val="0"/>
              </a:spcBef>
              <a:buClr>
                <a:srgbClr val="FF0000"/>
              </a:buClr>
              <a:buSzPct val="25000"/>
              <a:buFont typeface="Calibri" pitchFamily="34" charset="0"/>
              <a:buNone/>
            </a:pPr>
            <a:endParaRPr lang="en-US" dirty="0">
              <a:solidFill>
                <a:srgbClr val="000000"/>
              </a:solidFill>
              <a:latin typeface="Calibri" pitchFamily="34" charset="0"/>
              <a:ea typeface="ＭＳ Ｐゴシック" pitchFamily="34" charset="-128"/>
              <a:sym typeface="Calibri" pitchFamily="34" charset="0"/>
            </a:endParaRPr>
          </a:p>
        </p:txBody>
      </p:sp>
      <p:sp>
        <p:nvSpPr>
          <p:cNvPr id="21507" name="Shape 187"/>
          <p:cNvSpPr>
            <a:spLocks noGrp="1"/>
          </p:cNvSpPr>
          <p:nvPr>
            <p:ph type="sldNum" sz="quarter" idx="12"/>
          </p:nvPr>
        </p:nvSpPr>
        <p:spPr>
          <a:noFill/>
          <a:ln>
            <a:miter lim="800000"/>
            <a:headEnd/>
            <a:tailEnd/>
          </a:ln>
        </p:spPr>
        <p:txBody>
          <a:bodyPr/>
          <a:lstStyle/>
          <a:p>
            <a:fld id="{34734A1E-7B86-428B-8EF0-07F300FA8EBC}"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ts val="0"/>
              </a:spcBef>
              <a:spcAft>
                <a:spcPct val="0"/>
              </a:spcAft>
              <a:buClr>
                <a:schemeClr val="dk1"/>
              </a:buClr>
              <a:buSzTx/>
              <a:buFont typeface="Calibri"/>
              <a:buNone/>
              <a:tabLst/>
              <a:defRPr/>
            </a:pPr>
            <a:r>
              <a:rPr lang="en-US" dirty="0"/>
              <a:t>Gray==Winner</a:t>
            </a:r>
            <a:r>
              <a:rPr lang="en-US" baseline="0" dirty="0"/>
              <a:t> elected with 98%-99% of vote</a:t>
            </a:r>
            <a:endParaRPr lang="en-US" dirty="0"/>
          </a:p>
          <a:p>
            <a:r>
              <a:rPr lang="en-US" dirty="0"/>
              <a:t>Green=76-97%</a:t>
            </a:r>
          </a:p>
          <a:p>
            <a:r>
              <a:rPr lang="en-US" dirty="0"/>
              <a:t>Pink=56-76%</a:t>
            </a:r>
          </a:p>
          <a:p>
            <a:r>
              <a:rPr lang="en-US" dirty="0"/>
              <a:t>Yellow= 51-56%</a:t>
            </a:r>
          </a:p>
        </p:txBody>
      </p:sp>
      <p:sp>
        <p:nvSpPr>
          <p:cNvPr id="4" name="Slide Number Placeholder 3"/>
          <p:cNvSpPr>
            <a:spLocks noGrp="1"/>
          </p:cNvSpPr>
          <p:nvPr>
            <p:ph type="sldNum" idx="10"/>
          </p:nvPr>
        </p:nvSpPr>
        <p:spPr/>
        <p:txBody>
          <a:bodyPr/>
          <a:lstStyle/>
          <a:p>
            <a:fld id="{85B38888-5F44-48CA-811C-56D8194C1A90}" type="slidenum">
              <a:rPr lang="en-US" smtClean="0"/>
              <a:pPr/>
              <a:t>8</a:t>
            </a:fld>
            <a:endParaRPr lang="en-US"/>
          </a:p>
        </p:txBody>
      </p:sp>
    </p:spTree>
    <p:extLst>
      <p:ext uri="{BB962C8B-B14F-4D97-AF65-F5344CB8AC3E}">
        <p14:creationId xmlns:p14="http://schemas.microsoft.com/office/powerpoint/2010/main" val="433951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Gray==Winner</a:t>
            </a:r>
            <a:r>
              <a:rPr lang="en-US" baseline="0" dirty="0"/>
              <a:t> elected with 98%-99% of vote</a:t>
            </a:r>
          </a:p>
          <a:p>
            <a:r>
              <a:rPr lang="en-US" dirty="0"/>
              <a:t>Green=76-97%</a:t>
            </a:r>
          </a:p>
          <a:p>
            <a:r>
              <a:rPr lang="en-US" dirty="0"/>
              <a:t>Pink=56-76%</a:t>
            </a:r>
          </a:p>
          <a:p>
            <a:r>
              <a:rPr lang="en-US" dirty="0"/>
              <a:t>Yellow= 51-56%</a:t>
            </a:r>
          </a:p>
          <a:p>
            <a:endParaRPr lang="en-US" dirty="0"/>
          </a:p>
        </p:txBody>
      </p:sp>
      <p:sp>
        <p:nvSpPr>
          <p:cNvPr id="4" name="Slide Number Placeholder 3"/>
          <p:cNvSpPr>
            <a:spLocks noGrp="1"/>
          </p:cNvSpPr>
          <p:nvPr>
            <p:ph type="sldNum" idx="10"/>
          </p:nvPr>
        </p:nvSpPr>
        <p:spPr/>
        <p:txBody>
          <a:bodyPr/>
          <a:lstStyle/>
          <a:p>
            <a:fld id="{85B38888-5F44-48CA-811C-56D8194C1A90}" type="slidenum">
              <a:rPr lang="en-US" smtClean="0"/>
              <a:pPr/>
              <a:t>9</a:t>
            </a:fld>
            <a:endParaRPr lang="en-US"/>
          </a:p>
        </p:txBody>
      </p:sp>
    </p:spTree>
    <p:extLst>
      <p:ext uri="{BB962C8B-B14F-4D97-AF65-F5344CB8AC3E}">
        <p14:creationId xmlns:p14="http://schemas.microsoft.com/office/powerpoint/2010/main" val="32823935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85B38888-5F44-48CA-811C-56D8194C1A90}" type="slidenum">
              <a:rPr lang="en-US" smtClean="0"/>
              <a:pPr/>
              <a:t>10</a:t>
            </a:fld>
            <a:endParaRPr lang="en-US" dirty="0"/>
          </a:p>
        </p:txBody>
      </p:sp>
    </p:spTree>
    <p:extLst>
      <p:ext uri="{BB962C8B-B14F-4D97-AF65-F5344CB8AC3E}">
        <p14:creationId xmlns:p14="http://schemas.microsoft.com/office/powerpoint/2010/main" val="573258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85B38888-5F44-48CA-811C-56D8194C1A90}" type="slidenum">
              <a:rPr lang="en-US" smtClean="0"/>
              <a:pPr/>
              <a:t>11</a:t>
            </a:fld>
            <a:endParaRPr lang="en-US" dirty="0"/>
          </a:p>
        </p:txBody>
      </p:sp>
    </p:spTree>
    <p:extLst>
      <p:ext uri="{BB962C8B-B14F-4D97-AF65-F5344CB8AC3E}">
        <p14:creationId xmlns:p14="http://schemas.microsoft.com/office/powerpoint/2010/main" val="3830711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685800" y="2130425"/>
            <a:ext cx="7772400" cy="1470023"/>
          </a:xfrm>
          <a:prstGeom prst="rect">
            <a:avLst/>
          </a:prstGeom>
          <a:noFill/>
          <a:ln>
            <a:noFill/>
          </a:ln>
        </p:spPr>
        <p:txBody>
          <a:bodyPr/>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17" name="Shape 17"/>
          <p:cNvSpPr txBox="1">
            <a:spLocks noGrp="1"/>
          </p:cNvSpPr>
          <p:nvPr>
            <p:ph type="subTitle" idx="1"/>
          </p:nvPr>
        </p:nvSpPr>
        <p:spPr>
          <a:xfrm>
            <a:off x="1371600" y="3886200"/>
            <a:ext cx="6400799" cy="1752600"/>
          </a:xfrm>
          <a:prstGeom prst="rect">
            <a:avLst/>
          </a:prstGeom>
          <a:noFill/>
          <a:ln>
            <a:noFill/>
          </a:ln>
        </p:spPr>
        <p:txBody>
          <a:bodyPr/>
          <a:lstStyle>
            <a:lvl1pPr marL="0" marR="0" lvl="0" indent="0" algn="ctr" rtl="0">
              <a:lnSpc>
                <a:spcPct val="100000"/>
              </a:lnSpc>
              <a:spcBef>
                <a:spcPts val="640"/>
              </a:spcBef>
              <a:spcAft>
                <a:spcPts val="0"/>
              </a:spcAft>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lnSpc>
                <a:spcPct val="100000"/>
              </a:lnSpc>
              <a:spcBef>
                <a:spcPts val="560"/>
              </a:spcBef>
              <a:spcAft>
                <a:spcPts val="0"/>
              </a:spcAft>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lnSpc>
                <a:spcPct val="100000"/>
              </a:lnSpc>
              <a:spcBef>
                <a:spcPts val="480"/>
              </a:spcBef>
              <a:spcAft>
                <a:spcPts val="0"/>
              </a:spcAft>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4" name="Shape 12"/>
          <p:cNvSpPr txBox="1">
            <a:spLocks noGrp="1"/>
          </p:cNvSpPr>
          <p:nvPr>
            <p:ph type="dt" idx="11"/>
          </p:nvPr>
        </p:nvSpPr>
        <p:spPr>
          <a:ln/>
        </p:spPr>
        <p:txBody>
          <a:bodyPr/>
          <a:lstStyle>
            <a:lvl1pPr>
              <a:defRPr/>
            </a:lvl1pPr>
          </a:lstStyle>
          <a:p>
            <a:pPr>
              <a:defRPr/>
            </a:pPr>
            <a:endParaRPr lang="en-US" dirty="0"/>
          </a:p>
        </p:txBody>
      </p:sp>
      <p:sp>
        <p:nvSpPr>
          <p:cNvPr id="5" name="Shape 13"/>
          <p:cNvSpPr txBox="1">
            <a:spLocks noGrp="1"/>
          </p:cNvSpPr>
          <p:nvPr>
            <p:ph type="ftr" idx="12"/>
          </p:nvPr>
        </p:nvSpPr>
        <p:spPr>
          <a:ln/>
        </p:spPr>
        <p:txBody>
          <a:bodyPr/>
          <a:lstStyle>
            <a:lvl1pPr>
              <a:defRPr/>
            </a:lvl1pPr>
          </a:lstStyle>
          <a:p>
            <a:pPr>
              <a:defRPr/>
            </a:pPr>
            <a:endParaRPr lang="en-US" dirty="0"/>
          </a:p>
        </p:txBody>
      </p:sp>
      <p:sp>
        <p:nvSpPr>
          <p:cNvPr id="6" name="Shape 14"/>
          <p:cNvSpPr txBox="1">
            <a:spLocks noGrp="1"/>
          </p:cNvSpPr>
          <p:nvPr>
            <p:ph type="sldNum" idx="13"/>
          </p:nvPr>
        </p:nvSpPr>
        <p:spPr>
          <a:ln/>
        </p:spPr>
        <p:txBody>
          <a:bodyPr/>
          <a:lstStyle>
            <a:lvl1pPr>
              <a:defRPr/>
            </a:lvl1pPr>
          </a:lstStyle>
          <a:p>
            <a:fld id="{E375A4EF-C844-48DC-914D-965C3B77FB31}"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a:noFill/>
          <a:ln>
            <a:noFill/>
          </a:ln>
        </p:spPr>
        <p:txBody>
          <a:bodyPr/>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23" name="Shape 23"/>
          <p:cNvSpPr txBox="1">
            <a:spLocks noGrp="1"/>
          </p:cNvSpPr>
          <p:nvPr>
            <p:ph type="body" idx="1"/>
          </p:nvPr>
        </p:nvSpPr>
        <p:spPr>
          <a:xfrm>
            <a:off x="457200" y="1600200"/>
            <a:ext cx="8229600" cy="4525963"/>
          </a:xfrm>
          <a:prstGeom prst="rect">
            <a:avLst/>
          </a:prstGeom>
          <a:noFill/>
          <a:ln>
            <a:noFill/>
          </a:ln>
        </p:spPr>
        <p:txBody>
          <a:bodyPr/>
          <a:lstStyle>
            <a:lvl1pPr marL="342900" marR="0" lvl="0" indent="63500" algn="l" rtl="0">
              <a:lnSpc>
                <a:spcPct val="100000"/>
              </a:lnSpc>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6985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 name="Shape 12"/>
          <p:cNvSpPr txBox="1">
            <a:spLocks noGrp="1"/>
          </p:cNvSpPr>
          <p:nvPr>
            <p:ph type="dt" idx="11"/>
          </p:nvPr>
        </p:nvSpPr>
        <p:spPr>
          <a:ln/>
        </p:spPr>
        <p:txBody>
          <a:bodyPr/>
          <a:lstStyle>
            <a:lvl1pPr>
              <a:defRPr/>
            </a:lvl1pPr>
          </a:lstStyle>
          <a:p>
            <a:pPr>
              <a:defRPr/>
            </a:pPr>
            <a:endParaRPr lang="en-US" dirty="0"/>
          </a:p>
        </p:txBody>
      </p:sp>
      <p:sp>
        <p:nvSpPr>
          <p:cNvPr id="5" name="Shape 13"/>
          <p:cNvSpPr txBox="1">
            <a:spLocks noGrp="1"/>
          </p:cNvSpPr>
          <p:nvPr>
            <p:ph type="ftr" idx="12"/>
          </p:nvPr>
        </p:nvSpPr>
        <p:spPr>
          <a:ln/>
        </p:spPr>
        <p:txBody>
          <a:bodyPr/>
          <a:lstStyle>
            <a:lvl1pPr>
              <a:defRPr/>
            </a:lvl1pPr>
          </a:lstStyle>
          <a:p>
            <a:pPr>
              <a:defRPr/>
            </a:pPr>
            <a:endParaRPr lang="en-US" dirty="0"/>
          </a:p>
        </p:txBody>
      </p:sp>
      <p:sp>
        <p:nvSpPr>
          <p:cNvPr id="6" name="Shape 14"/>
          <p:cNvSpPr txBox="1">
            <a:spLocks noGrp="1"/>
          </p:cNvSpPr>
          <p:nvPr>
            <p:ph type="sldNum" idx="13"/>
          </p:nvPr>
        </p:nvSpPr>
        <p:spPr>
          <a:ln/>
        </p:spPr>
        <p:txBody>
          <a:bodyPr/>
          <a:lstStyle>
            <a:lvl1pPr>
              <a:defRPr/>
            </a:lvl1pPr>
          </a:lstStyle>
          <a:p>
            <a:fld id="{9D8B02B6-E760-43D7-98A7-7197CB28CF90}"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722312" y="4406900"/>
            <a:ext cx="7772400" cy="1362075"/>
          </a:xfrm>
          <a:prstGeom prst="rect">
            <a:avLst/>
          </a:prstGeom>
          <a:noFill/>
          <a:ln>
            <a:noFill/>
          </a:ln>
        </p:spPr>
        <p:txBody>
          <a:bodyPr anchor="t"/>
          <a:lstStyle>
            <a:lvl1pPr marL="0" marR="0" lvl="0" indent="0" algn="l" rtl="0">
              <a:lnSpc>
                <a:spcPct val="100000"/>
              </a:lnSpc>
              <a:spcBef>
                <a:spcPts val="0"/>
              </a:spcBef>
              <a:spcAft>
                <a:spcPts val="0"/>
              </a:spcAft>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36" name="Shape 36"/>
          <p:cNvSpPr txBox="1">
            <a:spLocks noGrp="1"/>
          </p:cNvSpPr>
          <p:nvPr>
            <p:ph type="body" idx="1"/>
          </p:nvPr>
        </p:nvSpPr>
        <p:spPr>
          <a:xfrm>
            <a:off x="722312" y="2906713"/>
            <a:ext cx="7772400" cy="1500187"/>
          </a:xfrm>
          <a:prstGeom prst="rect">
            <a:avLst/>
          </a:prstGeom>
          <a:noFill/>
          <a:ln>
            <a:noFill/>
          </a:ln>
        </p:spPr>
        <p:txBody>
          <a:bodyPr anchor="b"/>
          <a:lstStyle>
            <a:lvl1pPr marL="0" marR="0" lvl="0" indent="0" algn="l"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360"/>
              </a:spcBef>
              <a:spcAft>
                <a:spcPts val="0"/>
              </a:spcAft>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lnSpc>
                <a:spcPct val="100000"/>
              </a:lnSpc>
              <a:spcBef>
                <a:spcPts val="32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4" name="Shape 12"/>
          <p:cNvSpPr txBox="1">
            <a:spLocks noGrp="1"/>
          </p:cNvSpPr>
          <p:nvPr>
            <p:ph type="dt" idx="11"/>
          </p:nvPr>
        </p:nvSpPr>
        <p:spPr>
          <a:ln/>
        </p:spPr>
        <p:txBody>
          <a:bodyPr/>
          <a:lstStyle>
            <a:lvl1pPr>
              <a:defRPr/>
            </a:lvl1pPr>
          </a:lstStyle>
          <a:p>
            <a:pPr>
              <a:defRPr/>
            </a:pPr>
            <a:endParaRPr lang="en-US" dirty="0"/>
          </a:p>
        </p:txBody>
      </p:sp>
      <p:sp>
        <p:nvSpPr>
          <p:cNvPr id="5" name="Shape 13"/>
          <p:cNvSpPr txBox="1">
            <a:spLocks noGrp="1"/>
          </p:cNvSpPr>
          <p:nvPr>
            <p:ph type="ftr" idx="12"/>
          </p:nvPr>
        </p:nvSpPr>
        <p:spPr>
          <a:ln/>
        </p:spPr>
        <p:txBody>
          <a:bodyPr/>
          <a:lstStyle>
            <a:lvl1pPr>
              <a:defRPr/>
            </a:lvl1pPr>
          </a:lstStyle>
          <a:p>
            <a:pPr>
              <a:defRPr/>
            </a:pPr>
            <a:endParaRPr lang="en-US" dirty="0"/>
          </a:p>
        </p:txBody>
      </p:sp>
      <p:sp>
        <p:nvSpPr>
          <p:cNvPr id="6" name="Shape 14"/>
          <p:cNvSpPr txBox="1">
            <a:spLocks noGrp="1"/>
          </p:cNvSpPr>
          <p:nvPr>
            <p:ph type="sldNum" idx="13"/>
          </p:nvPr>
        </p:nvSpPr>
        <p:spPr>
          <a:ln/>
        </p:spPr>
        <p:txBody>
          <a:bodyPr/>
          <a:lstStyle>
            <a:lvl1pPr>
              <a:defRPr/>
            </a:lvl1pPr>
          </a:lstStyle>
          <a:p>
            <a:fld id="{8D6DD902-C8D6-42F8-8206-94A97F4A8B70}"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0"/>
          </a:xfrm>
          <a:prstGeom prst="rect">
            <a:avLst/>
          </a:prstGeom>
          <a:noFill/>
          <a:ln>
            <a:noFill/>
          </a:ln>
        </p:spPr>
        <p:txBody>
          <a:bodyPr/>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42" name="Shape 42"/>
          <p:cNvSpPr txBox="1">
            <a:spLocks noGrp="1"/>
          </p:cNvSpPr>
          <p:nvPr>
            <p:ph type="body" idx="1"/>
          </p:nvPr>
        </p:nvSpPr>
        <p:spPr>
          <a:xfrm>
            <a:off x="457200" y="1535112"/>
            <a:ext cx="4040187" cy="639762"/>
          </a:xfrm>
          <a:prstGeom prst="rect">
            <a:avLst/>
          </a:prstGeom>
          <a:noFill/>
          <a:ln>
            <a:noFill/>
          </a:ln>
        </p:spPr>
        <p:txBody>
          <a:bodyPr anchor="b"/>
          <a:lstStyle>
            <a:lvl1pPr marL="0" marR="0" lvl="0" indent="0" algn="l" rtl="0">
              <a:lnSpc>
                <a:spcPct val="100000"/>
              </a:lnSpc>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100000"/>
              </a:lnSpc>
              <a:spcBef>
                <a:spcPts val="4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100000"/>
              </a:lnSpc>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457200" y="2174875"/>
            <a:ext cx="4040187" cy="3951286"/>
          </a:xfrm>
          <a:prstGeom prst="rect">
            <a:avLst/>
          </a:prstGeom>
          <a:noFill/>
          <a:ln>
            <a:noFill/>
          </a:ln>
        </p:spPr>
        <p:txBody>
          <a:bodyPr/>
          <a:lstStyle>
            <a:lvl1pPr marL="342900" marR="0" lvl="0" indent="-381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3175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4645025" y="1535112"/>
            <a:ext cx="4041773" cy="639762"/>
          </a:xfrm>
          <a:prstGeom prst="rect">
            <a:avLst/>
          </a:prstGeom>
          <a:noFill/>
          <a:ln>
            <a:noFill/>
          </a:ln>
        </p:spPr>
        <p:txBody>
          <a:bodyPr anchor="b"/>
          <a:lstStyle>
            <a:lvl1pPr marL="0" marR="0" lvl="0" indent="0" algn="l" rtl="0">
              <a:lnSpc>
                <a:spcPct val="100000"/>
              </a:lnSpc>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100000"/>
              </a:lnSpc>
              <a:spcBef>
                <a:spcPts val="4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100000"/>
              </a:lnSpc>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4645025" y="2174875"/>
            <a:ext cx="4041773" cy="3951286"/>
          </a:xfrm>
          <a:prstGeom prst="rect">
            <a:avLst/>
          </a:prstGeom>
          <a:noFill/>
          <a:ln>
            <a:noFill/>
          </a:ln>
        </p:spPr>
        <p:txBody>
          <a:bodyPr/>
          <a:lstStyle>
            <a:lvl1pPr marL="342900" marR="0" lvl="0" indent="-381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3175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7" name="Shape 12"/>
          <p:cNvSpPr txBox="1">
            <a:spLocks noGrp="1"/>
          </p:cNvSpPr>
          <p:nvPr>
            <p:ph type="dt" idx="11"/>
          </p:nvPr>
        </p:nvSpPr>
        <p:spPr>
          <a:ln/>
        </p:spPr>
        <p:txBody>
          <a:bodyPr/>
          <a:lstStyle>
            <a:lvl1pPr>
              <a:defRPr/>
            </a:lvl1pPr>
          </a:lstStyle>
          <a:p>
            <a:pPr>
              <a:defRPr/>
            </a:pPr>
            <a:endParaRPr lang="en-US" dirty="0"/>
          </a:p>
        </p:txBody>
      </p:sp>
      <p:sp>
        <p:nvSpPr>
          <p:cNvPr id="8" name="Shape 13"/>
          <p:cNvSpPr txBox="1">
            <a:spLocks noGrp="1"/>
          </p:cNvSpPr>
          <p:nvPr>
            <p:ph type="ftr" idx="12"/>
          </p:nvPr>
        </p:nvSpPr>
        <p:spPr>
          <a:ln/>
        </p:spPr>
        <p:txBody>
          <a:bodyPr/>
          <a:lstStyle>
            <a:lvl1pPr>
              <a:defRPr/>
            </a:lvl1pPr>
          </a:lstStyle>
          <a:p>
            <a:pPr>
              <a:defRPr/>
            </a:pPr>
            <a:endParaRPr lang="en-US" dirty="0"/>
          </a:p>
        </p:txBody>
      </p:sp>
      <p:sp>
        <p:nvSpPr>
          <p:cNvPr id="9" name="Shape 14"/>
          <p:cNvSpPr txBox="1">
            <a:spLocks noGrp="1"/>
          </p:cNvSpPr>
          <p:nvPr>
            <p:ph type="sldNum" idx="13"/>
          </p:nvPr>
        </p:nvSpPr>
        <p:spPr>
          <a:ln/>
        </p:spPr>
        <p:txBody>
          <a:bodyPr/>
          <a:lstStyle>
            <a:lvl1pPr>
              <a:defRPr/>
            </a:lvl1pPr>
          </a:lstStyle>
          <a:p>
            <a:fld id="{AB2C03AE-22A0-406D-BD1B-96EB86101E62}"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73050"/>
            <a:ext cx="3008313" cy="1162048"/>
          </a:xfrm>
          <a:prstGeom prst="rect">
            <a:avLst/>
          </a:prstGeom>
          <a:noFill/>
          <a:ln>
            <a:noFill/>
          </a:ln>
        </p:spPr>
        <p:txBody>
          <a:bodyPr anchor="b"/>
          <a:lstStyle>
            <a:lvl1pPr marL="0" marR="0" lvl="0" indent="0" algn="l" rtl="0">
              <a:lnSpc>
                <a:spcPct val="100000"/>
              </a:lnSpc>
              <a:spcBef>
                <a:spcPts val="0"/>
              </a:spcBef>
              <a:spcAft>
                <a:spcPts val="0"/>
              </a:spcAft>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56" name="Shape 56"/>
          <p:cNvSpPr txBox="1">
            <a:spLocks noGrp="1"/>
          </p:cNvSpPr>
          <p:nvPr>
            <p:ph type="body" idx="1"/>
          </p:nvPr>
        </p:nvSpPr>
        <p:spPr>
          <a:xfrm>
            <a:off x="3575050" y="273050"/>
            <a:ext cx="5111750" cy="5853111"/>
          </a:xfrm>
          <a:prstGeom prst="rect">
            <a:avLst/>
          </a:prstGeom>
          <a:noFill/>
          <a:ln>
            <a:noFill/>
          </a:ln>
        </p:spPr>
        <p:txBody>
          <a:bodyPr/>
          <a:lstStyle>
            <a:lvl1pPr marL="342900" marR="0" lvl="0" indent="63500" algn="l" rtl="0">
              <a:lnSpc>
                <a:spcPct val="100000"/>
              </a:lnSpc>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6985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457200" y="1435100"/>
            <a:ext cx="3008313" cy="4691063"/>
          </a:xfrm>
          <a:prstGeom prst="rect">
            <a:avLst/>
          </a:prstGeom>
          <a:noFill/>
          <a:ln>
            <a:noFill/>
          </a:ln>
        </p:spPr>
        <p:txBody>
          <a:bodyPr/>
          <a:lstStyle>
            <a:lvl1pPr marL="0" marR="0" lvl="0" indent="0" algn="l" rtl="0">
              <a:lnSpc>
                <a:spcPct val="100000"/>
              </a:lnSpc>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24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2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 name="Shape 12"/>
          <p:cNvSpPr txBox="1">
            <a:spLocks noGrp="1"/>
          </p:cNvSpPr>
          <p:nvPr>
            <p:ph type="dt" idx="11"/>
          </p:nvPr>
        </p:nvSpPr>
        <p:spPr>
          <a:ln/>
        </p:spPr>
        <p:txBody>
          <a:bodyPr/>
          <a:lstStyle>
            <a:lvl1pPr>
              <a:defRPr/>
            </a:lvl1pPr>
          </a:lstStyle>
          <a:p>
            <a:pPr>
              <a:defRPr/>
            </a:pPr>
            <a:endParaRPr lang="en-US" dirty="0"/>
          </a:p>
        </p:txBody>
      </p:sp>
      <p:sp>
        <p:nvSpPr>
          <p:cNvPr id="6" name="Shape 13"/>
          <p:cNvSpPr txBox="1">
            <a:spLocks noGrp="1"/>
          </p:cNvSpPr>
          <p:nvPr>
            <p:ph type="ftr" idx="12"/>
          </p:nvPr>
        </p:nvSpPr>
        <p:spPr>
          <a:ln/>
        </p:spPr>
        <p:txBody>
          <a:bodyPr/>
          <a:lstStyle>
            <a:lvl1pPr>
              <a:defRPr/>
            </a:lvl1pPr>
          </a:lstStyle>
          <a:p>
            <a:pPr>
              <a:defRPr/>
            </a:pPr>
            <a:endParaRPr lang="en-US" dirty="0"/>
          </a:p>
        </p:txBody>
      </p:sp>
      <p:sp>
        <p:nvSpPr>
          <p:cNvPr id="7" name="Shape 14"/>
          <p:cNvSpPr txBox="1">
            <a:spLocks noGrp="1"/>
          </p:cNvSpPr>
          <p:nvPr>
            <p:ph type="sldNum" idx="13"/>
          </p:nvPr>
        </p:nvSpPr>
        <p:spPr>
          <a:ln/>
        </p:spPr>
        <p:txBody>
          <a:bodyPr/>
          <a:lstStyle>
            <a:lvl1pPr>
              <a:defRPr/>
            </a:lvl1pPr>
          </a:lstStyle>
          <a:p>
            <a:fld id="{83FE324F-36FC-427B-9563-E6D54FA7F18A}"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792288" y="4800600"/>
            <a:ext cx="5486399" cy="566736"/>
          </a:xfrm>
          <a:prstGeom prst="rect">
            <a:avLst/>
          </a:prstGeom>
          <a:noFill/>
          <a:ln>
            <a:noFill/>
          </a:ln>
        </p:spPr>
        <p:txBody>
          <a:bodyPr anchor="b"/>
          <a:lstStyle>
            <a:lvl1pPr marL="0" marR="0" lvl="0" indent="0" algn="l" rtl="0">
              <a:lnSpc>
                <a:spcPct val="100000"/>
              </a:lnSpc>
              <a:spcBef>
                <a:spcPts val="0"/>
              </a:spcBef>
              <a:spcAft>
                <a:spcPts val="0"/>
              </a:spcAft>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63" name="Shape 63"/>
          <p:cNvSpPr>
            <a:spLocks noGrp="1"/>
          </p:cNvSpPr>
          <p:nvPr>
            <p:ph type="pic" idx="2"/>
          </p:nvPr>
        </p:nvSpPr>
        <p:spPr>
          <a:xfrm>
            <a:off x="1792288" y="612775"/>
            <a:ext cx="5486399" cy="4114800"/>
          </a:xfrm>
          <a:prstGeom prst="rect">
            <a:avLst/>
          </a:prstGeom>
          <a:noFill/>
          <a:ln>
            <a:noFill/>
          </a:ln>
        </p:spPr>
        <p:txBody>
          <a:bodyPr/>
          <a:lstStyle>
            <a:lvl1pPr marL="0" marR="0" lvl="0" indent="0" algn="l" rtl="0">
              <a:lnSpc>
                <a:spcPct val="100000"/>
              </a:lnSpc>
              <a:spcBef>
                <a:spcPts val="640"/>
              </a:spcBef>
              <a:spcAft>
                <a:spcPts val="0"/>
              </a:spcAft>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560"/>
              </a:spcBef>
              <a:spcAft>
                <a:spcPts val="0"/>
              </a:spcAft>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480"/>
              </a:spcBef>
              <a:spcAft>
                <a:spcPts val="0"/>
              </a:spcAft>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9pPr>
          </a:lstStyle>
          <a:p>
            <a:pPr lvl="0"/>
            <a:endParaRPr noProof="0">
              <a:sym typeface="Calibri"/>
            </a:endParaRPr>
          </a:p>
        </p:txBody>
      </p:sp>
      <p:sp>
        <p:nvSpPr>
          <p:cNvPr id="64" name="Shape 64"/>
          <p:cNvSpPr txBox="1">
            <a:spLocks noGrp="1"/>
          </p:cNvSpPr>
          <p:nvPr>
            <p:ph type="body" idx="1"/>
          </p:nvPr>
        </p:nvSpPr>
        <p:spPr>
          <a:xfrm>
            <a:off x="1792288" y="5367337"/>
            <a:ext cx="5486399" cy="804861"/>
          </a:xfrm>
          <a:prstGeom prst="rect">
            <a:avLst/>
          </a:prstGeom>
          <a:noFill/>
          <a:ln>
            <a:noFill/>
          </a:ln>
        </p:spPr>
        <p:txBody>
          <a:bodyPr/>
          <a:lstStyle>
            <a:lvl1pPr marL="0" marR="0" lvl="0" indent="0" algn="l" rtl="0">
              <a:lnSpc>
                <a:spcPct val="100000"/>
              </a:lnSpc>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24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2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 name="Shape 12"/>
          <p:cNvSpPr txBox="1">
            <a:spLocks noGrp="1"/>
          </p:cNvSpPr>
          <p:nvPr>
            <p:ph type="dt" idx="11"/>
          </p:nvPr>
        </p:nvSpPr>
        <p:spPr>
          <a:ln/>
        </p:spPr>
        <p:txBody>
          <a:bodyPr/>
          <a:lstStyle>
            <a:lvl1pPr>
              <a:defRPr/>
            </a:lvl1pPr>
          </a:lstStyle>
          <a:p>
            <a:pPr>
              <a:defRPr/>
            </a:pPr>
            <a:endParaRPr lang="en-US" dirty="0"/>
          </a:p>
        </p:txBody>
      </p:sp>
      <p:sp>
        <p:nvSpPr>
          <p:cNvPr id="6" name="Shape 13"/>
          <p:cNvSpPr txBox="1">
            <a:spLocks noGrp="1"/>
          </p:cNvSpPr>
          <p:nvPr>
            <p:ph type="ftr" idx="12"/>
          </p:nvPr>
        </p:nvSpPr>
        <p:spPr>
          <a:ln/>
        </p:spPr>
        <p:txBody>
          <a:bodyPr/>
          <a:lstStyle>
            <a:lvl1pPr>
              <a:defRPr/>
            </a:lvl1pPr>
          </a:lstStyle>
          <a:p>
            <a:pPr>
              <a:defRPr/>
            </a:pPr>
            <a:endParaRPr lang="en-US" dirty="0"/>
          </a:p>
        </p:txBody>
      </p:sp>
      <p:sp>
        <p:nvSpPr>
          <p:cNvPr id="7" name="Shape 14"/>
          <p:cNvSpPr txBox="1">
            <a:spLocks noGrp="1"/>
          </p:cNvSpPr>
          <p:nvPr>
            <p:ph type="sldNum" idx="13"/>
          </p:nvPr>
        </p:nvSpPr>
        <p:spPr>
          <a:ln/>
        </p:spPr>
        <p:txBody>
          <a:bodyPr/>
          <a:lstStyle>
            <a:lvl1pPr>
              <a:defRPr/>
            </a:lvl1pPr>
          </a:lstStyle>
          <a:p>
            <a:fld id="{B9556D8F-80DB-4C89-AD7E-28BB1A279C8F}"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7"/>
            <a:ext cx="8229600" cy="1143000"/>
          </a:xfrm>
          <a:prstGeom prst="rect">
            <a:avLst/>
          </a:prstGeom>
          <a:noFill/>
          <a:ln>
            <a:noFill/>
          </a:ln>
        </p:spPr>
        <p:txBody>
          <a:bodyPr/>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70" name="Shape 70"/>
          <p:cNvSpPr txBox="1">
            <a:spLocks noGrp="1"/>
          </p:cNvSpPr>
          <p:nvPr>
            <p:ph type="body" idx="1"/>
          </p:nvPr>
        </p:nvSpPr>
        <p:spPr>
          <a:xfrm rot="5400000">
            <a:off x="2309017" y="-251618"/>
            <a:ext cx="4525963" cy="8229600"/>
          </a:xfrm>
          <a:prstGeom prst="rect">
            <a:avLst/>
          </a:prstGeom>
          <a:noFill/>
          <a:ln>
            <a:noFill/>
          </a:ln>
        </p:spPr>
        <p:txBody>
          <a:bodyPr/>
          <a:lstStyle>
            <a:lvl1pPr marL="342900" marR="0" lvl="0" indent="63500" algn="l" rtl="0">
              <a:lnSpc>
                <a:spcPct val="100000"/>
              </a:lnSpc>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6985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 name="Shape 12"/>
          <p:cNvSpPr txBox="1">
            <a:spLocks noGrp="1"/>
          </p:cNvSpPr>
          <p:nvPr>
            <p:ph type="dt" idx="11"/>
          </p:nvPr>
        </p:nvSpPr>
        <p:spPr>
          <a:ln/>
        </p:spPr>
        <p:txBody>
          <a:bodyPr/>
          <a:lstStyle>
            <a:lvl1pPr>
              <a:defRPr/>
            </a:lvl1pPr>
          </a:lstStyle>
          <a:p>
            <a:pPr>
              <a:defRPr/>
            </a:pPr>
            <a:endParaRPr lang="en-US" dirty="0"/>
          </a:p>
        </p:txBody>
      </p:sp>
      <p:sp>
        <p:nvSpPr>
          <p:cNvPr id="5" name="Shape 13"/>
          <p:cNvSpPr txBox="1">
            <a:spLocks noGrp="1"/>
          </p:cNvSpPr>
          <p:nvPr>
            <p:ph type="ftr" idx="12"/>
          </p:nvPr>
        </p:nvSpPr>
        <p:spPr>
          <a:ln/>
        </p:spPr>
        <p:txBody>
          <a:bodyPr/>
          <a:lstStyle>
            <a:lvl1pPr>
              <a:defRPr/>
            </a:lvl1pPr>
          </a:lstStyle>
          <a:p>
            <a:pPr>
              <a:defRPr/>
            </a:pPr>
            <a:endParaRPr lang="en-US" dirty="0"/>
          </a:p>
        </p:txBody>
      </p:sp>
      <p:sp>
        <p:nvSpPr>
          <p:cNvPr id="6" name="Shape 14"/>
          <p:cNvSpPr txBox="1">
            <a:spLocks noGrp="1"/>
          </p:cNvSpPr>
          <p:nvPr>
            <p:ph type="sldNum" idx="13"/>
          </p:nvPr>
        </p:nvSpPr>
        <p:spPr>
          <a:ln/>
        </p:spPr>
        <p:txBody>
          <a:bodyPr/>
          <a:lstStyle>
            <a:lvl1pPr>
              <a:defRPr/>
            </a:lvl1pPr>
          </a:lstStyle>
          <a:p>
            <a:fld id="{09167C88-F758-4839-8F11-1F18DCC8F269}"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4732336" y="2171700"/>
            <a:ext cx="5851525" cy="2057400"/>
          </a:xfrm>
          <a:prstGeom prst="rect">
            <a:avLst/>
          </a:prstGeom>
          <a:noFill/>
          <a:ln>
            <a:noFill/>
          </a:ln>
        </p:spPr>
        <p:txBody>
          <a:bodyPr/>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76" name="Shape 76"/>
          <p:cNvSpPr txBox="1">
            <a:spLocks noGrp="1"/>
          </p:cNvSpPr>
          <p:nvPr>
            <p:ph type="body" idx="1"/>
          </p:nvPr>
        </p:nvSpPr>
        <p:spPr>
          <a:xfrm rot="5400000">
            <a:off x="541336" y="190500"/>
            <a:ext cx="5851525" cy="6019798"/>
          </a:xfrm>
          <a:prstGeom prst="rect">
            <a:avLst/>
          </a:prstGeom>
          <a:noFill/>
          <a:ln>
            <a:noFill/>
          </a:ln>
        </p:spPr>
        <p:txBody>
          <a:bodyPr/>
          <a:lstStyle>
            <a:lvl1pPr marL="342900" marR="0" lvl="0" indent="63500" algn="l" rtl="0">
              <a:lnSpc>
                <a:spcPct val="100000"/>
              </a:lnSpc>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6985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 name="Shape 12"/>
          <p:cNvSpPr txBox="1">
            <a:spLocks noGrp="1"/>
          </p:cNvSpPr>
          <p:nvPr>
            <p:ph type="dt" idx="11"/>
          </p:nvPr>
        </p:nvSpPr>
        <p:spPr>
          <a:ln/>
        </p:spPr>
        <p:txBody>
          <a:bodyPr/>
          <a:lstStyle>
            <a:lvl1pPr>
              <a:defRPr/>
            </a:lvl1pPr>
          </a:lstStyle>
          <a:p>
            <a:pPr>
              <a:defRPr/>
            </a:pPr>
            <a:endParaRPr lang="en-US" dirty="0"/>
          </a:p>
        </p:txBody>
      </p:sp>
      <p:sp>
        <p:nvSpPr>
          <p:cNvPr id="5" name="Shape 13"/>
          <p:cNvSpPr txBox="1">
            <a:spLocks noGrp="1"/>
          </p:cNvSpPr>
          <p:nvPr>
            <p:ph type="ftr" idx="12"/>
          </p:nvPr>
        </p:nvSpPr>
        <p:spPr>
          <a:ln/>
        </p:spPr>
        <p:txBody>
          <a:bodyPr/>
          <a:lstStyle>
            <a:lvl1pPr>
              <a:defRPr/>
            </a:lvl1pPr>
          </a:lstStyle>
          <a:p>
            <a:pPr>
              <a:defRPr/>
            </a:pPr>
            <a:endParaRPr lang="en-US" dirty="0"/>
          </a:p>
        </p:txBody>
      </p:sp>
      <p:sp>
        <p:nvSpPr>
          <p:cNvPr id="6" name="Shape 14"/>
          <p:cNvSpPr txBox="1">
            <a:spLocks noGrp="1"/>
          </p:cNvSpPr>
          <p:nvPr>
            <p:ph type="sldNum" idx="13"/>
          </p:nvPr>
        </p:nvSpPr>
        <p:spPr>
          <a:ln/>
        </p:spPr>
        <p:txBody>
          <a:bodyPr/>
          <a:lstStyle>
            <a:lvl1pPr>
              <a:defRPr/>
            </a:lvl1pPr>
          </a:lstStyle>
          <a:p>
            <a:fld id="{02BD2E3B-8FA4-44F7-88D0-78536ED42C6A}"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hape 12"/>
          <p:cNvSpPr txBox="1">
            <a:spLocks noGrp="1"/>
          </p:cNvSpPr>
          <p:nvPr>
            <p:ph type="dt" idx="11"/>
          </p:nvPr>
        </p:nvSpPr>
        <p:spPr>
          <a:ln/>
        </p:spPr>
        <p:txBody>
          <a:bodyPr/>
          <a:lstStyle>
            <a:lvl1pPr>
              <a:defRPr/>
            </a:lvl1pPr>
          </a:lstStyle>
          <a:p>
            <a:pPr>
              <a:defRPr/>
            </a:pPr>
            <a:endParaRPr lang="en-US" dirty="0"/>
          </a:p>
        </p:txBody>
      </p:sp>
      <p:sp>
        <p:nvSpPr>
          <p:cNvPr id="3" name="Shape 13"/>
          <p:cNvSpPr txBox="1">
            <a:spLocks noGrp="1"/>
          </p:cNvSpPr>
          <p:nvPr>
            <p:ph type="ftr" idx="12"/>
          </p:nvPr>
        </p:nvSpPr>
        <p:spPr>
          <a:ln/>
        </p:spPr>
        <p:txBody>
          <a:bodyPr/>
          <a:lstStyle>
            <a:lvl1pPr>
              <a:defRPr/>
            </a:lvl1pPr>
          </a:lstStyle>
          <a:p>
            <a:pPr>
              <a:defRPr/>
            </a:pPr>
            <a:endParaRPr lang="en-US" dirty="0"/>
          </a:p>
        </p:txBody>
      </p:sp>
      <p:sp>
        <p:nvSpPr>
          <p:cNvPr id="4" name="Shape 14"/>
          <p:cNvSpPr txBox="1">
            <a:spLocks noGrp="1"/>
          </p:cNvSpPr>
          <p:nvPr>
            <p:ph type="sldNum" idx="13"/>
          </p:nvPr>
        </p:nvSpPr>
        <p:spPr>
          <a:ln/>
        </p:spPr>
        <p:txBody>
          <a:bodyPr/>
          <a:lstStyle>
            <a:lvl1pPr>
              <a:defRPr/>
            </a:lvl1pPr>
          </a:lstStyle>
          <a:p>
            <a:fld id="{AB59A9EC-6EA1-4CC0-8CA7-CB1532105A20}"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hape 10"/>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25" tIns="91425" rIns="91425" bIns="91425" numCol="1" anchor="ctr" anchorCtr="0" compatLnSpc="1">
            <a:prstTxWarp prst="textNoShape">
              <a:avLst/>
            </a:prstTxWarp>
          </a:bodyPr>
          <a:lstStyle/>
          <a:p>
            <a:pPr lvl="0"/>
            <a:endParaRPr lang="en-US">
              <a:sym typeface="Arial" pitchFamily="34" charset="0"/>
            </a:endParaRPr>
          </a:p>
        </p:txBody>
      </p:sp>
      <p:sp>
        <p:nvSpPr>
          <p:cNvPr id="1027" name="Shape 11"/>
          <p:cNvSpPr txBox="1">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en-US">
              <a:sym typeface="Arial" pitchFamily="34" charset="0"/>
            </a:endParaRPr>
          </a:p>
        </p:txBody>
      </p:sp>
      <p:sp>
        <p:nvSpPr>
          <p:cNvPr id="1028" name="Shape 12"/>
          <p:cNvSpPr txBox="1">
            <a:spLocks noGrp="1"/>
          </p:cNvSpPr>
          <p:nvPr>
            <p:ph type="dt" idx="10"/>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25" tIns="91425" rIns="91425" bIns="91425" numCol="1" anchor="ctr" anchorCtr="0" compatLnSpc="1">
            <a:prstTxWarp prst="textNoShape">
              <a:avLst/>
            </a:prstTxWarp>
          </a:bodyPr>
          <a:lstStyle>
            <a:lvl1pPr>
              <a:buClr>
                <a:srgbClr val="888888"/>
              </a:buClr>
              <a:buFont typeface="Calibri" charset="0"/>
              <a:buNone/>
              <a:defRPr sz="1200">
                <a:solidFill>
                  <a:srgbClr val="888888"/>
                </a:solidFill>
                <a:latin typeface="Calibri" charset="0"/>
                <a:ea typeface="ＭＳ Ｐゴシック" charset="0"/>
                <a:cs typeface="Arial" charset="0"/>
                <a:sym typeface="Calibri" charset="0"/>
              </a:defRPr>
            </a:lvl1pPr>
          </a:lstStyle>
          <a:p>
            <a:pPr>
              <a:defRPr/>
            </a:pPr>
            <a:endParaRPr lang="en-US" dirty="0"/>
          </a:p>
        </p:txBody>
      </p:sp>
      <p:sp>
        <p:nvSpPr>
          <p:cNvPr id="1029" name="Shape 13"/>
          <p:cNvSpPr txBox="1">
            <a:spLocks noGrp="1"/>
          </p:cNvSpPr>
          <p:nvPr>
            <p:ph type="ftr" idx="11"/>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25" tIns="91425" rIns="91425" bIns="91425" numCol="1" anchor="ctr" anchorCtr="0" compatLnSpc="1">
            <a:prstTxWarp prst="textNoShape">
              <a:avLst/>
            </a:prstTxWarp>
          </a:bodyPr>
          <a:lstStyle>
            <a:lvl1pPr algn="ctr">
              <a:buClr>
                <a:srgbClr val="888888"/>
              </a:buClr>
              <a:buFont typeface="Calibri" charset="0"/>
              <a:buNone/>
              <a:defRPr sz="1200">
                <a:solidFill>
                  <a:srgbClr val="888888"/>
                </a:solidFill>
                <a:latin typeface="Calibri" charset="0"/>
                <a:ea typeface="ＭＳ Ｐゴシック" charset="0"/>
                <a:cs typeface="Arial" charset="0"/>
                <a:sym typeface="Calibri" charset="0"/>
              </a:defRPr>
            </a:lvl1pPr>
          </a:lstStyle>
          <a:p>
            <a:pPr>
              <a:defRPr/>
            </a:pPr>
            <a:endParaRPr lang="en-US" dirty="0"/>
          </a:p>
        </p:txBody>
      </p:sp>
      <p:sp>
        <p:nvSpPr>
          <p:cNvPr id="1030" name="Shape 14"/>
          <p:cNvSpPr txBox="1">
            <a:spLocks noGrp="1"/>
          </p:cNvSpPr>
          <p:nvPr>
            <p:ph type="sldNum" idx="12"/>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25" tIns="45700" rIns="91425" bIns="45700" numCol="1" anchor="ctr" anchorCtr="0" compatLnSpc="1">
            <a:prstTxWarp prst="textNoShape">
              <a:avLst/>
            </a:prstTxWarp>
          </a:bodyPr>
          <a:lstStyle>
            <a:lvl1pPr algn="r">
              <a:buClr>
                <a:srgbClr val="888888"/>
              </a:buClr>
              <a:buSzPct val="25000"/>
              <a:buFont typeface="Calibri" pitchFamily="34" charset="0"/>
              <a:buNone/>
              <a:defRPr sz="1200">
                <a:solidFill>
                  <a:srgbClr val="888888"/>
                </a:solidFill>
                <a:latin typeface="Calibri" pitchFamily="34" charset="0"/>
                <a:cs typeface="Arial" pitchFamily="34" charset="0"/>
                <a:sym typeface="Calibri" pitchFamily="34" charset="0"/>
              </a:defRPr>
            </a:lvl1pPr>
          </a:lstStyle>
          <a:p>
            <a:fld id="{0F216F56-6A04-4732-8656-E8142F064A1E}" type="slidenum">
              <a:rPr lang="en-US"/>
              <a:pPr/>
              <a:t>‹#›</a:t>
            </a:fld>
            <a:endParaRPr lang="en-US" dirty="0"/>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2" r:id="rId3"/>
    <p:sldLayoutId id="2147483663" r:id="rId4"/>
    <p:sldLayoutId id="2147483665" r:id="rId5"/>
    <p:sldLayoutId id="2147483666" r:id="rId6"/>
    <p:sldLayoutId id="2147483667" r:id="rId7"/>
    <p:sldLayoutId id="2147483668" r:id="rId8"/>
    <p:sldLayoutId id="2147483669" r:id="rId9"/>
  </p:sldLayoutIdLst>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ＭＳ Ｐゴシック" charset="0"/>
          <a:cs typeface="Arial"/>
          <a:sym typeface="Arial" pitchFamily="34" charset="0"/>
        </a:defRPr>
      </a:lvl1pPr>
      <a:lvl2pPr algn="l" rtl="0" eaLnBrk="0" fontAlgn="base" hangingPunct="0">
        <a:spcBef>
          <a:spcPct val="0"/>
        </a:spcBef>
        <a:spcAft>
          <a:spcPct val="0"/>
        </a:spcAft>
        <a:defRPr sz="1400">
          <a:solidFill>
            <a:srgbClr val="000000"/>
          </a:solidFill>
          <a:latin typeface="Arial" charset="0"/>
          <a:ea typeface="ＭＳ Ｐゴシック" charset="0"/>
          <a:cs typeface="Arial" charset="0"/>
          <a:sym typeface="Arial" pitchFamily="34" charset="0"/>
        </a:defRPr>
      </a:lvl2pPr>
      <a:lvl3pPr algn="l" rtl="0" eaLnBrk="0" fontAlgn="base" hangingPunct="0">
        <a:spcBef>
          <a:spcPct val="0"/>
        </a:spcBef>
        <a:spcAft>
          <a:spcPct val="0"/>
        </a:spcAft>
        <a:defRPr sz="1400">
          <a:solidFill>
            <a:srgbClr val="000000"/>
          </a:solidFill>
          <a:latin typeface="Arial" charset="0"/>
          <a:ea typeface="ＭＳ Ｐゴシック" charset="0"/>
          <a:cs typeface="Arial" charset="0"/>
          <a:sym typeface="Arial" pitchFamily="34" charset="0"/>
        </a:defRPr>
      </a:lvl3pPr>
      <a:lvl4pPr algn="l" rtl="0" eaLnBrk="0" fontAlgn="base" hangingPunct="0">
        <a:spcBef>
          <a:spcPct val="0"/>
        </a:spcBef>
        <a:spcAft>
          <a:spcPct val="0"/>
        </a:spcAft>
        <a:defRPr sz="1400">
          <a:solidFill>
            <a:srgbClr val="000000"/>
          </a:solidFill>
          <a:latin typeface="Arial" charset="0"/>
          <a:ea typeface="ＭＳ Ｐゴシック" charset="0"/>
          <a:cs typeface="Arial" charset="0"/>
          <a:sym typeface="Arial" pitchFamily="34" charset="0"/>
        </a:defRPr>
      </a:lvl4pPr>
      <a:lvl5pPr algn="l" rtl="0" eaLnBrk="0" fontAlgn="base" hangingPunct="0">
        <a:spcBef>
          <a:spcPct val="0"/>
        </a:spcBef>
        <a:spcAft>
          <a:spcPct val="0"/>
        </a:spcAft>
        <a:defRPr sz="1400">
          <a:solidFill>
            <a:srgbClr val="000000"/>
          </a:solidFill>
          <a:latin typeface="Arial" charset="0"/>
          <a:ea typeface="ＭＳ Ｐゴシック" charset="0"/>
          <a:cs typeface="Arial" charset="0"/>
          <a:sym typeface="Arial" pitchFamily="34" charset="0"/>
        </a:defRPr>
      </a:lvl5pPr>
      <a:lvl6pPr marL="457200" algn="l" rtl="0" eaLnBrk="0" fontAlgn="base" hangingPunct="0">
        <a:spcBef>
          <a:spcPct val="0"/>
        </a:spcBef>
        <a:spcAft>
          <a:spcPct val="0"/>
        </a:spcAft>
        <a:defRPr sz="1400">
          <a:solidFill>
            <a:srgbClr val="000000"/>
          </a:solidFill>
          <a:latin typeface="Arial" charset="0"/>
          <a:ea typeface="ＭＳ Ｐゴシック" charset="0"/>
          <a:cs typeface="Arial" charset="0"/>
          <a:sym typeface="Arial" charset="0"/>
        </a:defRPr>
      </a:lvl6pPr>
      <a:lvl7pPr marL="914400" algn="l" rtl="0" eaLnBrk="0" fontAlgn="base" hangingPunct="0">
        <a:spcBef>
          <a:spcPct val="0"/>
        </a:spcBef>
        <a:spcAft>
          <a:spcPct val="0"/>
        </a:spcAft>
        <a:defRPr sz="1400">
          <a:solidFill>
            <a:srgbClr val="000000"/>
          </a:solidFill>
          <a:latin typeface="Arial" charset="0"/>
          <a:ea typeface="ＭＳ Ｐゴシック" charset="0"/>
          <a:cs typeface="Arial" charset="0"/>
          <a:sym typeface="Arial" charset="0"/>
        </a:defRPr>
      </a:lvl7pPr>
      <a:lvl8pPr marL="1371600" algn="l" rtl="0" eaLnBrk="0" fontAlgn="base" hangingPunct="0">
        <a:spcBef>
          <a:spcPct val="0"/>
        </a:spcBef>
        <a:spcAft>
          <a:spcPct val="0"/>
        </a:spcAft>
        <a:defRPr sz="1400">
          <a:solidFill>
            <a:srgbClr val="000000"/>
          </a:solidFill>
          <a:latin typeface="Arial" charset="0"/>
          <a:ea typeface="ＭＳ Ｐゴシック" charset="0"/>
          <a:cs typeface="Arial" charset="0"/>
          <a:sym typeface="Arial" charset="0"/>
        </a:defRPr>
      </a:lvl8pPr>
      <a:lvl9pPr marL="1828800" algn="l" rtl="0" eaLnBrk="0" fontAlgn="base" hangingPunct="0">
        <a:spcBef>
          <a:spcPct val="0"/>
        </a:spcBef>
        <a:spcAft>
          <a:spcPct val="0"/>
        </a:spcAft>
        <a:defRPr sz="1400">
          <a:solidFill>
            <a:srgbClr val="000000"/>
          </a:solidFill>
          <a:latin typeface="Arial" charset="0"/>
          <a:ea typeface="ＭＳ Ｐゴシック" charset="0"/>
          <a:cs typeface="Arial" charset="0"/>
          <a:sym typeface="Arial" charset="0"/>
        </a:defRPr>
      </a:lvl9pPr>
    </p:titleStyle>
    <p:bodyStyle>
      <a:defPPr marR="0" lvl="0" algn="l" rtl="0">
        <a:lnSpc>
          <a:spcPct val="100000"/>
        </a:lnSpc>
        <a:spcBef>
          <a:spcPts val="0"/>
        </a:spcBef>
        <a:spcAft>
          <a:spcPts val="0"/>
        </a:spcAft>
      </a:defPPr>
      <a:lvl1pPr marL="342900" indent="-342900" algn="l" rtl="0" eaLnBrk="0" fontAlgn="base" hangingPunct="0">
        <a:spcBef>
          <a:spcPct val="0"/>
        </a:spcBef>
        <a:spcAft>
          <a:spcPct val="0"/>
        </a:spcAft>
        <a:defRPr sz="1400">
          <a:solidFill>
            <a:srgbClr val="000000"/>
          </a:solidFill>
          <a:latin typeface="Arial"/>
          <a:ea typeface="ＭＳ Ｐゴシック" charset="0"/>
          <a:cs typeface="Arial"/>
          <a:sym typeface="Arial" pitchFamily="34" charset="0"/>
        </a:defRPr>
      </a:lvl1pPr>
      <a:lvl2pPr marL="742950" lvl="1" indent="-285750" algn="l" rtl="0" eaLnBrk="0" fontAlgn="base" hangingPunct="0">
        <a:spcBef>
          <a:spcPct val="0"/>
        </a:spcBef>
        <a:spcAft>
          <a:spcPct val="0"/>
        </a:spcAft>
        <a:defRPr sz="1400">
          <a:solidFill>
            <a:srgbClr val="000000"/>
          </a:solidFill>
          <a:latin typeface="Arial"/>
          <a:ea typeface="Arial"/>
          <a:cs typeface="Arial"/>
          <a:sym typeface="Arial" pitchFamily="34" charset="0"/>
        </a:defRPr>
      </a:lvl2pPr>
      <a:lvl3pPr marL="1143000" lvl="2" indent="-228600" algn="l" rtl="0" eaLnBrk="0" fontAlgn="base" hangingPunct="0">
        <a:spcBef>
          <a:spcPct val="0"/>
        </a:spcBef>
        <a:spcAft>
          <a:spcPct val="0"/>
        </a:spcAft>
        <a:defRPr sz="1400">
          <a:solidFill>
            <a:srgbClr val="000000"/>
          </a:solidFill>
          <a:latin typeface="Arial"/>
          <a:ea typeface="Arial"/>
          <a:cs typeface="Arial"/>
          <a:sym typeface="Arial" pitchFamily="34" charset="0"/>
        </a:defRPr>
      </a:lvl3pPr>
      <a:lvl4pPr marL="1600200" lvl="3" indent="-228600" algn="l" rtl="0" eaLnBrk="0" fontAlgn="base" hangingPunct="0">
        <a:spcBef>
          <a:spcPct val="0"/>
        </a:spcBef>
        <a:spcAft>
          <a:spcPct val="0"/>
        </a:spcAft>
        <a:defRPr sz="1400">
          <a:solidFill>
            <a:srgbClr val="000000"/>
          </a:solidFill>
          <a:latin typeface="Arial"/>
          <a:ea typeface="Arial"/>
          <a:cs typeface="Arial"/>
          <a:sym typeface="Arial" pitchFamily="34" charset="0"/>
        </a:defRPr>
      </a:lvl4pPr>
      <a:lvl5pPr marL="2057400" lvl="4" indent="-228600" algn="l" rtl="0" eaLnBrk="0" fontAlgn="base" hangingPunct="0">
        <a:spcBef>
          <a:spcPct val="0"/>
        </a:spcBef>
        <a:spcAft>
          <a:spcPct val="0"/>
        </a:spcAft>
        <a:defRPr sz="1400">
          <a:solidFill>
            <a:srgbClr val="000000"/>
          </a:solidFill>
          <a:latin typeface="Arial"/>
          <a:ea typeface="Arial"/>
          <a:cs typeface="Arial"/>
          <a:sym typeface="Arial" pitchFamily="34" charset="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28600"/>
            <a:ext cx="8382000" cy="6400800"/>
          </a:xfrm>
        </p:spPr>
        <p:txBody>
          <a:bodyPr/>
          <a:lstStyle/>
          <a:p>
            <a:r>
              <a:rPr lang="en-US" dirty="0"/>
              <a:t>I</a:t>
            </a:r>
          </a:p>
          <a:p>
            <a:endParaRPr lang="en-US" dirty="0"/>
          </a:p>
          <a:p>
            <a:endParaRPr lang="en-US" dirty="0"/>
          </a:p>
          <a:p>
            <a:endParaRPr lang="en-US" dirty="0"/>
          </a:p>
          <a:p>
            <a:endParaRPr lang="en-US" dirty="0"/>
          </a:p>
          <a:p>
            <a:endParaRPr lang="en-US" dirty="0"/>
          </a:p>
          <a:p>
            <a:endParaRPr lang="en-US" dirty="0"/>
          </a:p>
          <a:p>
            <a:endParaRPr lang="en-US" dirty="0"/>
          </a:p>
          <a:p>
            <a:r>
              <a:rPr lang="en-US" b="1" dirty="0">
                <a:solidFill>
                  <a:srgbClr val="FF0000"/>
                </a:solidFill>
              </a:rPr>
              <a:t>It’s about Justice.</a:t>
            </a:r>
          </a:p>
          <a:p>
            <a:r>
              <a:rPr lang="en-US" b="1" dirty="0">
                <a:solidFill>
                  <a:srgbClr val="FF0000"/>
                </a:solidFill>
              </a:rPr>
              <a:t>It’s about democracy.</a:t>
            </a:r>
          </a:p>
          <a:p>
            <a:r>
              <a:rPr lang="en-US" b="1" dirty="0">
                <a:solidFill>
                  <a:srgbClr val="FF0000"/>
                </a:solidFill>
              </a:rPr>
              <a:t>It’s about time</a:t>
            </a:r>
            <a:r>
              <a:rPr lang="en-US" b="1" dirty="0"/>
              <a:t>.</a:t>
            </a:r>
          </a:p>
          <a:p>
            <a:r>
              <a:rPr lang="en-US" dirty="0"/>
              <a:t> </a:t>
            </a:r>
          </a:p>
        </p:txBody>
      </p:sp>
      <p:pic>
        <p:nvPicPr>
          <p:cNvPr id="4" name="Picture 3"/>
          <p:cNvPicPr>
            <a:picLocks noChangeAspect="1"/>
          </p:cNvPicPr>
          <p:nvPr/>
        </p:nvPicPr>
        <p:blipFill>
          <a:blip r:embed="rId3"/>
          <a:stretch>
            <a:fillRect/>
          </a:stretch>
        </p:blipFill>
        <p:spPr>
          <a:xfrm>
            <a:off x="2667000" y="457200"/>
            <a:ext cx="3962400" cy="3896029"/>
          </a:xfrm>
          <a:prstGeom prst="rect">
            <a:avLst/>
          </a:prstGeom>
        </p:spPr>
      </p:pic>
    </p:spTree>
    <p:extLst>
      <p:ext uri="{BB962C8B-B14F-4D97-AF65-F5344CB8AC3E}">
        <p14:creationId xmlns:p14="http://schemas.microsoft.com/office/powerpoint/2010/main" val="202047700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63756847"/>
              </p:ext>
            </p:extLst>
          </p:nvPr>
        </p:nvGraphicFramePr>
        <p:xfrm>
          <a:off x="79665" y="685800"/>
          <a:ext cx="8988135" cy="6070290"/>
        </p:xfrm>
        <a:graphic>
          <a:graphicData uri="http://schemas.openxmlformats.org/drawingml/2006/table">
            <a:tbl>
              <a:tblPr firstRow="1" firstCol="1" bandRow="1">
                <a:tableStyleId>{073A0DAA-6AF3-43AB-8588-CEC1D06C72B9}</a:tableStyleId>
              </a:tblPr>
              <a:tblGrid>
                <a:gridCol w="792039"/>
                <a:gridCol w="2139570"/>
                <a:gridCol w="1408608"/>
                <a:gridCol w="1644184"/>
                <a:gridCol w="1644184"/>
                <a:gridCol w="1359550"/>
              </a:tblGrid>
              <a:tr h="438400">
                <a:tc>
                  <a:txBody>
                    <a:bodyPr/>
                    <a:lstStyle/>
                    <a:p>
                      <a:pPr marL="0" marR="0" algn="ctr" fontAlgn="b">
                        <a:spcBef>
                          <a:spcPts val="0"/>
                        </a:spcBef>
                        <a:spcAft>
                          <a:spcPts val="0"/>
                        </a:spcAft>
                      </a:pPr>
                      <a:r>
                        <a:rPr lang="en-US" sz="1400" kern="1200" dirty="0">
                          <a:effectLst/>
                        </a:rPr>
                        <a:t>Party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ctr" fontAlgn="b">
                        <a:spcBef>
                          <a:spcPts val="0"/>
                        </a:spcBef>
                        <a:spcAft>
                          <a:spcPts val="0"/>
                        </a:spcAft>
                      </a:pPr>
                      <a:r>
                        <a:rPr lang="en-US" sz="1400" kern="1200" dirty="0">
                          <a:effectLst/>
                        </a:rPr>
                        <a:t>Legislator</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ctr" fontAlgn="b">
                        <a:spcBef>
                          <a:spcPts val="0"/>
                        </a:spcBef>
                        <a:spcAft>
                          <a:spcPts val="0"/>
                        </a:spcAft>
                      </a:pPr>
                      <a:r>
                        <a:rPr lang="en-US" sz="1400" kern="1200" dirty="0" smtClean="0">
                          <a:effectLst/>
                        </a:rPr>
                        <a:t>MONEY </a:t>
                      </a:r>
                      <a:r>
                        <a:rPr lang="en-US" sz="1400" kern="1200" dirty="0">
                          <a:effectLst/>
                        </a:rPr>
                        <a:t>Raised</a:t>
                      </a:r>
                      <a:endParaRPr lang="en-US"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ctr" fontAlgn="b">
                        <a:spcBef>
                          <a:spcPts val="0"/>
                        </a:spcBef>
                        <a:spcAft>
                          <a:spcPts val="0"/>
                        </a:spcAft>
                      </a:pPr>
                      <a:r>
                        <a:rPr lang="en-US" sz="1400" kern="1200" dirty="0" smtClean="0">
                          <a:effectLst/>
                        </a:rPr>
                        <a:t>PRIMARY </a:t>
                      </a:r>
                      <a:r>
                        <a:rPr lang="en-US" sz="1400" kern="1200" dirty="0">
                          <a:effectLst/>
                        </a:rPr>
                        <a:t>Competition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ctr" fontAlgn="b">
                        <a:spcBef>
                          <a:spcPts val="0"/>
                        </a:spcBef>
                        <a:spcAft>
                          <a:spcPts val="0"/>
                        </a:spcAft>
                      </a:pPr>
                      <a:r>
                        <a:rPr lang="en-US" sz="1400" kern="1200" dirty="0" smtClean="0">
                          <a:effectLst/>
                        </a:rPr>
                        <a:t>GENERAL</a:t>
                      </a:r>
                      <a:r>
                        <a:rPr lang="en-US" sz="1400" kern="1200" baseline="0" dirty="0" smtClean="0">
                          <a:effectLst/>
                        </a:rPr>
                        <a:t> </a:t>
                      </a:r>
                      <a:r>
                        <a:rPr lang="en-US" sz="1400" kern="1200" dirty="0" smtClean="0">
                          <a:effectLst/>
                        </a:rPr>
                        <a:t>Competition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ctr" fontAlgn="b">
                        <a:spcBef>
                          <a:spcPts val="0"/>
                        </a:spcBef>
                        <a:spcAft>
                          <a:spcPts val="0"/>
                        </a:spcAft>
                      </a:pPr>
                      <a:r>
                        <a:rPr lang="en-US" sz="1400" kern="1200" dirty="0">
                          <a:effectLst/>
                        </a:rPr>
                        <a:t>Winning </a:t>
                      </a:r>
                      <a:r>
                        <a:rPr lang="en-US" sz="1400" kern="1200" baseline="0" dirty="0" smtClean="0">
                          <a:effectLst/>
                        </a:rPr>
                        <a:t> </a:t>
                      </a:r>
                      <a:r>
                        <a:rPr lang="en-US" sz="1400" kern="1200" dirty="0" smtClean="0">
                          <a:effectLst/>
                        </a:rPr>
                        <a:t>%</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r>
              <a:tr h="225082">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1354" marR="61354" marT="0" marB="0" anchor="b"/>
                </a:tc>
                <a:tc>
                  <a:txBody>
                    <a:bodyPr/>
                    <a:lstStyle/>
                    <a:p>
                      <a:pPr marL="0" marR="0" algn="l" fontAlgn="b">
                        <a:spcBef>
                          <a:spcPts val="0"/>
                        </a:spcBef>
                        <a:spcAft>
                          <a:spcPts val="0"/>
                        </a:spcAft>
                      </a:pPr>
                      <a:r>
                        <a:rPr lang="en-US" sz="1400" b="1" kern="1200" dirty="0">
                          <a:solidFill>
                            <a:srgbClr val="0070C0"/>
                          </a:solidFill>
                          <a:effectLst/>
                        </a:rPr>
                        <a:t>SENATE</a:t>
                      </a:r>
                      <a:r>
                        <a:rPr lang="en-US" sz="1400" kern="1200" dirty="0">
                          <a:solidFill>
                            <a:srgbClr val="0070C0"/>
                          </a:solidFill>
                          <a:effectLst/>
                        </a:rPr>
                        <a:t> </a:t>
                      </a:r>
                      <a:r>
                        <a:rPr lang="en-US" sz="1400" kern="1200" dirty="0">
                          <a:effectLst/>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nSpc>
                          <a:spcPct val="107000"/>
                        </a:lnSpc>
                        <a:spcBef>
                          <a:spcPts val="0"/>
                        </a:spcBef>
                        <a:spcAft>
                          <a:spcPts val="0"/>
                        </a:spcAft>
                      </a:pPr>
                      <a:r>
                        <a:rPr lang="en-US" sz="1400" dirty="0">
                          <a:solidFill>
                            <a:srgbClr val="00B050"/>
                          </a:solidFill>
                          <a:effectLst/>
                        </a:rPr>
                        <a:t> </a:t>
                      </a:r>
                      <a:endParaRPr lang="en-US" sz="14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354" marR="61354" marT="0" marB="0" anchor="b"/>
                </a:tc>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1354" marR="61354" marT="0" marB="0" anchor="b"/>
                </a:tc>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1354" marR="61354" marT="0" marB="0" anchor="b"/>
                </a:tc>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1354" marR="61354" marT="0" marB="0" anchor="b"/>
                </a:tc>
              </a:tr>
              <a:tr h="199920">
                <a:tc>
                  <a:txBody>
                    <a:bodyPr/>
                    <a:lstStyle/>
                    <a:p>
                      <a:pPr algn="ctr" fontAlgn="b"/>
                      <a:r>
                        <a:rPr lang="en-US" sz="1400" b="1" i="0" u="none" strike="noStrike" dirty="0">
                          <a:solidFill>
                            <a:schemeClr val="bg1"/>
                          </a:solidFill>
                          <a:effectLst/>
                          <a:latin typeface="Calibri" panose="020F0502020204030204" pitchFamily="34" charset="0"/>
                        </a:rPr>
                        <a:t>D</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John L. Scott, Jr.</a:t>
                      </a: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$115,254</a:t>
                      </a:r>
                    </a:p>
                  </a:txBody>
                  <a:tcPr marL="9525" marR="9525" marT="9525" marB="0" anchor="b"/>
                </a:tc>
                <a:tc>
                  <a:txBody>
                    <a:bodyPr/>
                    <a:lstStyle/>
                    <a:p>
                      <a:pPr algn="ctr" fontAlgn="b"/>
                      <a:r>
                        <a:rPr lang="en-US" sz="1400" b="1" i="0" u="none" strike="noStrike" dirty="0">
                          <a:solidFill>
                            <a:srgbClr val="FF0000"/>
                          </a:solidFill>
                          <a:effectLst/>
                          <a:latin typeface="Calibri" panose="020F0502020204030204" pitchFamily="34" charset="0"/>
                        </a:rPr>
                        <a:t>Yes</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dirty="0">
                          <a:solidFill>
                            <a:schemeClr val="tx1"/>
                          </a:solidFill>
                          <a:effectLst/>
                          <a:latin typeface="Calibri" panose="020F0502020204030204" pitchFamily="34" charset="0"/>
                        </a:rPr>
                        <a:t>99.31%</a:t>
                      </a:r>
                    </a:p>
                  </a:txBody>
                  <a:tcPr marL="9525" marR="9525" marT="9525" marB="0" anchor="b"/>
                </a:tc>
              </a:tr>
              <a:tr h="199920">
                <a:tc>
                  <a:txBody>
                    <a:bodyPr/>
                    <a:lstStyle/>
                    <a:p>
                      <a:pPr algn="ctr" fontAlgn="b"/>
                      <a:r>
                        <a:rPr lang="en-US" sz="1400" b="1" i="0" u="none" strike="noStrike" dirty="0">
                          <a:solidFill>
                            <a:schemeClr val="bg1"/>
                          </a:solidFill>
                          <a:effectLst/>
                          <a:latin typeface="Calibri" panose="020F0502020204030204" pitchFamily="34" charset="0"/>
                        </a:rPr>
                        <a:t>D</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Darrell Jackson</a:t>
                      </a: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$108,096</a:t>
                      </a:r>
                    </a:p>
                  </a:txBody>
                  <a:tcPr marL="9525" marR="9525" marT="9525" marB="0" anchor="b"/>
                </a:tc>
                <a:tc>
                  <a:txBody>
                    <a:bodyPr/>
                    <a:lstStyle/>
                    <a:p>
                      <a:pPr algn="ctr" fontAlgn="b"/>
                      <a:r>
                        <a:rPr lang="en-US" sz="1400" b="1" i="0" u="none" strike="noStrike" dirty="0">
                          <a:solidFill>
                            <a:srgbClr val="FF0000"/>
                          </a:solidFill>
                          <a:effectLst/>
                          <a:latin typeface="Calibri" panose="020F0502020204030204" pitchFamily="34" charset="0"/>
                        </a:rPr>
                        <a:t>Yes</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dirty="0">
                          <a:solidFill>
                            <a:schemeClr val="tx1"/>
                          </a:solidFill>
                          <a:effectLst/>
                          <a:latin typeface="Calibri" panose="020F0502020204030204" pitchFamily="34" charset="0"/>
                        </a:rPr>
                        <a:t>98.81%</a:t>
                      </a:r>
                    </a:p>
                  </a:txBody>
                  <a:tcPr marL="9525" marR="9525" marT="9525" marB="0" anchor="b"/>
                </a:tc>
              </a:tr>
              <a:tr h="199920">
                <a:tc>
                  <a:txBody>
                    <a:bodyPr/>
                    <a:lstStyle/>
                    <a:p>
                      <a:pPr algn="ctr" fontAlgn="b"/>
                      <a:r>
                        <a:rPr lang="en-US" sz="1400" b="1" i="0" u="none" strike="noStrike" dirty="0">
                          <a:solidFill>
                            <a:schemeClr val="bg1"/>
                          </a:solidFill>
                          <a:effectLst/>
                          <a:latin typeface="Calibri" panose="020F0502020204030204" pitchFamily="34" charset="0"/>
                        </a:rPr>
                        <a:t>D</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J. Thomas McElveen</a:t>
                      </a:r>
                    </a:p>
                  </a:txBody>
                  <a:tcPr marL="9525" marR="9525" marT="9525" marB="0" anchor="b"/>
                </a:tc>
                <a:tc>
                  <a:txBody>
                    <a:bodyPr/>
                    <a:lstStyle/>
                    <a:p>
                      <a:pPr algn="r" fontAlgn="b"/>
                      <a:r>
                        <a:rPr lang="en-US" sz="1400" b="1" i="0" u="none" strike="noStrike">
                          <a:solidFill>
                            <a:srgbClr val="00B050"/>
                          </a:solidFill>
                          <a:effectLst/>
                          <a:latin typeface="Calibri" panose="020F0502020204030204" pitchFamily="34" charset="0"/>
                        </a:rPr>
                        <a:t>$85,745</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a:solidFill>
                            <a:schemeClr val="tx1"/>
                          </a:solidFill>
                          <a:effectLst/>
                          <a:latin typeface="Calibri" panose="020F0502020204030204" pitchFamily="34" charset="0"/>
                        </a:rPr>
                        <a:t>98.66%</a:t>
                      </a:r>
                    </a:p>
                  </a:txBody>
                  <a:tcPr marL="9525" marR="9525" marT="9525" marB="0" anchor="b"/>
                </a:tc>
              </a:tr>
              <a:tr h="199920">
                <a:tc>
                  <a:txBody>
                    <a:bodyPr/>
                    <a:lstStyle/>
                    <a:p>
                      <a:pPr algn="ctr" fontAlgn="b"/>
                      <a:r>
                        <a:rPr lang="en-US" sz="1400" b="1" i="0" u="none" strike="noStrike" dirty="0">
                          <a:solidFill>
                            <a:schemeClr val="bg1"/>
                          </a:solidFill>
                          <a:effectLst/>
                          <a:latin typeface="Calibri" panose="020F0502020204030204" pitchFamily="34" charset="0"/>
                        </a:rPr>
                        <a:t>R</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John E. </a:t>
                      </a:r>
                      <a:r>
                        <a:rPr lang="en-US" sz="1400" b="1" i="0" u="none" strike="noStrike" dirty="0" err="1">
                          <a:solidFill>
                            <a:srgbClr val="000000"/>
                          </a:solidFill>
                          <a:effectLst/>
                          <a:latin typeface="Calibri" panose="020F0502020204030204" pitchFamily="34" charset="0"/>
                        </a:rPr>
                        <a:t>Courson</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$199,446</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No* </a:t>
                      </a:r>
                      <a:r>
                        <a:rPr lang="en-US" sz="1400" b="1" i="0" u="none" strike="noStrike" baseline="0" dirty="0" smtClean="0">
                          <a:solidFill>
                            <a:srgbClr val="000000"/>
                          </a:solidFill>
                          <a:effectLst/>
                          <a:latin typeface="Calibri" panose="020F0502020204030204" pitchFamily="34" charset="0"/>
                        </a:rPr>
                        <a:t> </a:t>
                      </a:r>
                      <a:r>
                        <a:rPr lang="en-US" sz="1000" b="1" i="0" u="none" strike="noStrike" dirty="0" smtClean="0">
                          <a:solidFill>
                            <a:srgbClr val="000000"/>
                          </a:solidFill>
                          <a:effectLst/>
                          <a:latin typeface="Calibri" panose="020F0502020204030204" pitchFamily="34" charset="0"/>
                        </a:rPr>
                        <a:t>(</a:t>
                      </a:r>
                      <a:r>
                        <a:rPr lang="en-US" sz="1000" b="1" i="0" u="none" strike="noStrike" dirty="0">
                          <a:solidFill>
                            <a:srgbClr val="000000"/>
                          </a:solidFill>
                          <a:effectLst/>
                          <a:latin typeface="Calibri" panose="020F0502020204030204" pitchFamily="34" charset="0"/>
                        </a:rPr>
                        <a:t>3rd P</a:t>
                      </a:r>
                      <a:r>
                        <a:rPr lang="en-US" sz="1000" b="1" i="0" u="none" strike="noStrike" dirty="0" smtClean="0">
                          <a:solidFill>
                            <a:srgbClr val="000000"/>
                          </a:solidFill>
                          <a:effectLst/>
                          <a:latin typeface="Calibri" panose="020F0502020204030204" pitchFamily="34" charset="0"/>
                        </a:rPr>
                        <a:t>arty )</a:t>
                      </a:r>
                      <a:endParaRPr lang="en-US" sz="10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chemeClr val="tx1"/>
                          </a:solidFill>
                          <a:effectLst/>
                          <a:latin typeface="Calibri" panose="020F0502020204030204" pitchFamily="34" charset="0"/>
                        </a:rPr>
                        <a:t>74.50%</a:t>
                      </a:r>
                    </a:p>
                  </a:txBody>
                  <a:tcPr marL="9525" marR="9525" marT="9525" marB="0" anchor="b">
                    <a:solidFill>
                      <a:schemeClr val="accent2">
                        <a:lumMod val="60000"/>
                        <a:lumOff val="40000"/>
                      </a:schemeClr>
                    </a:solidFill>
                  </a:tcPr>
                </a:tc>
              </a:tr>
              <a:tr h="199920">
                <a:tc>
                  <a:txBody>
                    <a:bodyPr/>
                    <a:lstStyle/>
                    <a:p>
                      <a:pPr algn="ctr" fontAlgn="b"/>
                      <a:r>
                        <a:rPr lang="en-US" sz="1400" b="1" i="0" u="none" strike="noStrike" dirty="0">
                          <a:solidFill>
                            <a:schemeClr val="bg1"/>
                          </a:solidFill>
                          <a:effectLst/>
                          <a:latin typeface="Calibri" panose="020F0502020204030204" pitchFamily="34" charset="0"/>
                        </a:rPr>
                        <a:t>D</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Mia S. McLeod</a:t>
                      </a: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$269,582</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dirty="0">
                          <a:solidFill>
                            <a:srgbClr val="FF0000"/>
                          </a:solidFill>
                          <a:effectLst/>
                          <a:latin typeface="Calibri" panose="020F0502020204030204" pitchFamily="34" charset="0"/>
                        </a:rPr>
                        <a:t>Yes</a:t>
                      </a:r>
                    </a:p>
                  </a:txBody>
                  <a:tcPr marL="9525" marR="9525" marT="9525" marB="0" anchor="b"/>
                </a:tc>
                <a:tc>
                  <a:txBody>
                    <a:bodyPr/>
                    <a:lstStyle/>
                    <a:p>
                      <a:pPr algn="ctr" fontAlgn="b"/>
                      <a:r>
                        <a:rPr lang="en-US" sz="1400" b="1" i="0" u="none" strike="noStrike" dirty="0">
                          <a:solidFill>
                            <a:schemeClr val="tx1"/>
                          </a:solidFill>
                          <a:effectLst/>
                          <a:latin typeface="Calibri" panose="020F0502020204030204" pitchFamily="34" charset="0"/>
                        </a:rPr>
                        <a:t>54.94%</a:t>
                      </a:r>
                    </a:p>
                  </a:txBody>
                  <a:tcPr marL="9525" marR="9525" marT="9525" marB="0" anchor="b">
                    <a:solidFill>
                      <a:srgbClr val="FFFF00"/>
                    </a:solidFill>
                  </a:tcPr>
                </a:tc>
              </a:tr>
              <a:tr h="225082">
                <a:tc>
                  <a:txBody>
                    <a:bodyPr/>
                    <a:lstStyle/>
                    <a:p>
                      <a:pPr algn="ctr" fontAlgn="b"/>
                      <a:endParaRPr lang="en-US" sz="14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endParaRPr lang="en-US" sz="1400" b="1" i="0" u="none" strike="noStrike" dirty="0">
                        <a:solidFill>
                          <a:srgbClr val="00B050"/>
                        </a:solidFill>
                        <a:effectLst/>
                        <a:latin typeface="Calibri" panose="020F0502020204030204" pitchFamily="34" charset="0"/>
                      </a:endParaRPr>
                    </a:p>
                  </a:txBody>
                  <a:tcPr marL="9525" marR="9525" marT="9525" marB="0" anchor="b"/>
                </a:tc>
                <a:tc>
                  <a:txBody>
                    <a:bodyPr/>
                    <a:lstStyle/>
                    <a:p>
                      <a:pPr algn="ctr" fontAlgn="b"/>
                      <a:endParaRPr lang="en-US" sz="1400" b="1" i="0" u="none" strike="noStrike" dirty="0">
                        <a:solidFill>
                          <a:srgbClr val="FF0000"/>
                        </a:solidFill>
                        <a:effectLst/>
                        <a:latin typeface="Calibri" panose="020F0502020204030204" pitchFamily="34" charset="0"/>
                      </a:endParaRPr>
                    </a:p>
                  </a:txBody>
                  <a:tcPr marL="9525" marR="9525" marT="9525" marB="0" anchor="b"/>
                </a:tc>
                <a:tc>
                  <a:txBody>
                    <a:bodyPr/>
                    <a:lstStyle/>
                    <a:p>
                      <a:pPr algn="ctr" fontAlgn="b"/>
                      <a:endParaRPr lang="en-US" sz="10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1" i="0" u="none" strike="noStrike" dirty="0">
                        <a:solidFill>
                          <a:schemeClr val="tx1"/>
                        </a:solidFill>
                        <a:effectLst/>
                        <a:latin typeface="Calibri" panose="020F0502020204030204" pitchFamily="34" charset="0"/>
                      </a:endParaRPr>
                    </a:p>
                  </a:txBody>
                  <a:tcPr marL="9525" marR="9525" marT="9525" marB="0" anchor="b"/>
                </a:tc>
              </a:tr>
              <a:tr h="225082">
                <a:tc>
                  <a:txBody>
                    <a:bodyPr/>
                    <a:lstStyle/>
                    <a:p>
                      <a:pPr algn="ctr" fontAlgn="b"/>
                      <a:endParaRPr lang="en-US" sz="14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endParaRPr lang="en-US" sz="1400" b="1" i="0" u="none" strike="noStrike" dirty="0">
                        <a:solidFill>
                          <a:srgbClr val="00B050"/>
                        </a:solidFill>
                        <a:effectLst/>
                        <a:latin typeface="Calibri" panose="020F0502020204030204" pitchFamily="34" charset="0"/>
                      </a:endParaRPr>
                    </a:p>
                  </a:txBody>
                  <a:tcPr marL="9525" marR="9525" marT="9525" marB="0" anchor="b"/>
                </a:tc>
                <a:tc>
                  <a:txBody>
                    <a:bodyPr/>
                    <a:lstStyle/>
                    <a:p>
                      <a:pPr algn="ctr" fontAlgn="b"/>
                      <a:endParaRPr lang="en-US" sz="1400" b="1" i="0" u="none" strike="noStrike" dirty="0">
                        <a:solidFill>
                          <a:srgbClr val="FF0000"/>
                        </a:solidFill>
                        <a:effectLst/>
                        <a:latin typeface="Calibri" panose="020F0502020204030204" pitchFamily="34" charset="0"/>
                      </a:endParaRPr>
                    </a:p>
                  </a:txBody>
                  <a:tcPr marL="9525" marR="9525" marT="9525" marB="0" anchor="b"/>
                </a:tc>
                <a:tc>
                  <a:txBody>
                    <a:bodyPr/>
                    <a:lstStyle/>
                    <a:p>
                      <a:pPr algn="ctr" fontAlgn="b"/>
                      <a:endParaRPr lang="en-US" sz="1400" b="1" i="0" u="none" strike="noStrike" dirty="0">
                        <a:solidFill>
                          <a:srgbClr val="FF0000"/>
                        </a:solidFill>
                        <a:effectLst/>
                        <a:latin typeface="Calibri" panose="020F0502020204030204" pitchFamily="34" charset="0"/>
                      </a:endParaRPr>
                    </a:p>
                  </a:txBody>
                  <a:tcPr marL="9525" marR="9525" marT="9525" marB="0" anchor="b"/>
                </a:tc>
                <a:tc>
                  <a:txBody>
                    <a:bodyPr/>
                    <a:lstStyle/>
                    <a:p>
                      <a:pPr algn="ctr" fontAlgn="b"/>
                      <a:endParaRPr lang="en-US" sz="1400" b="1" i="0" u="none" strike="noStrike" dirty="0">
                        <a:solidFill>
                          <a:schemeClr val="tx1"/>
                        </a:solidFill>
                        <a:effectLst/>
                        <a:latin typeface="Calibri" panose="020F0502020204030204" pitchFamily="34" charset="0"/>
                      </a:endParaRPr>
                    </a:p>
                  </a:txBody>
                  <a:tcPr marL="9525" marR="9525" marT="9525" marB="0" anchor="b"/>
                </a:tc>
              </a:tr>
              <a:tr h="225082">
                <a:tc>
                  <a:txBody>
                    <a:bodyPr/>
                    <a:lstStyle/>
                    <a:p>
                      <a:pPr algn="ctr" fontAlgn="b"/>
                      <a:endParaRPr lang="en-US" sz="1400" b="1" i="0" u="none" strike="noStrike" dirty="0">
                        <a:solidFill>
                          <a:schemeClr val="bg1"/>
                        </a:solidFill>
                        <a:effectLst/>
                        <a:latin typeface="Calibri" panose="020F0502020204030204" pitchFamily="34" charset="0"/>
                      </a:endParaRPr>
                    </a:p>
                  </a:txBody>
                  <a:tcPr marL="9525" marR="9525" marT="9525" marB="0" anchor="b"/>
                </a:tc>
                <a:tc>
                  <a:txBody>
                    <a:bodyPr/>
                    <a:lstStyle/>
                    <a:p>
                      <a:pPr algn="l" fontAlgn="b"/>
                      <a:r>
                        <a:rPr lang="en-US" sz="1400" b="1" i="0" u="none" strike="noStrike" dirty="0" smtClean="0">
                          <a:solidFill>
                            <a:srgbClr val="0070C0"/>
                          </a:solidFill>
                          <a:effectLst/>
                          <a:latin typeface="Calibri" panose="020F0502020204030204" pitchFamily="34" charset="0"/>
                        </a:rPr>
                        <a:t>HOUSE</a:t>
                      </a:r>
                      <a:endParaRPr lang="en-US" sz="1400" b="1" i="0" u="none" strike="noStrike" dirty="0">
                        <a:solidFill>
                          <a:srgbClr val="0070C0"/>
                        </a:solidFill>
                        <a:effectLst/>
                        <a:latin typeface="Calibri" panose="020F0502020204030204" pitchFamily="34" charset="0"/>
                      </a:endParaRPr>
                    </a:p>
                  </a:txBody>
                  <a:tcPr marL="9525" marR="9525" marT="9525" marB="0" anchor="b"/>
                </a:tc>
                <a:tc>
                  <a:txBody>
                    <a:bodyPr/>
                    <a:lstStyle/>
                    <a:p>
                      <a:pPr algn="r" fontAlgn="b"/>
                      <a:endParaRPr lang="en-US" sz="1400" b="1" i="0" u="none" strike="noStrike" dirty="0">
                        <a:solidFill>
                          <a:srgbClr val="00B050"/>
                        </a:solidFill>
                        <a:effectLst/>
                        <a:latin typeface="Calibri" panose="020F0502020204030204" pitchFamily="34" charset="0"/>
                      </a:endParaRPr>
                    </a:p>
                  </a:txBody>
                  <a:tcPr marL="9525" marR="9525" marT="9525" marB="0" anchor="b"/>
                </a:tc>
                <a:tc>
                  <a:txBody>
                    <a:bodyPr/>
                    <a:lstStyle/>
                    <a:p>
                      <a:pPr algn="ctr" fontAlgn="b"/>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1" i="0" u="none" strike="noStrike" dirty="0">
                        <a:solidFill>
                          <a:schemeClr val="tx1"/>
                        </a:solidFill>
                        <a:effectLst/>
                        <a:latin typeface="Calibri" panose="020F0502020204030204" pitchFamily="34" charset="0"/>
                      </a:endParaRPr>
                    </a:p>
                  </a:txBody>
                  <a:tcPr marL="9525" marR="9525" marT="9525" marB="0" anchor="b"/>
                </a:tc>
              </a:tr>
              <a:tr h="225082">
                <a:tc>
                  <a:txBody>
                    <a:bodyPr/>
                    <a:lstStyle/>
                    <a:p>
                      <a:pPr algn="ctr" fontAlgn="b"/>
                      <a:r>
                        <a:rPr lang="en-US" sz="1400" b="1" i="0" u="none" strike="noStrike" dirty="0">
                          <a:solidFill>
                            <a:schemeClr val="bg1"/>
                          </a:solidFill>
                          <a:effectLst/>
                          <a:latin typeface="Calibri" panose="020F0502020204030204" pitchFamily="34" charset="0"/>
                        </a:rPr>
                        <a:t>D</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Christopher R. Hart</a:t>
                      </a: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$13,799</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dirty="0">
                          <a:solidFill>
                            <a:schemeClr val="tx1"/>
                          </a:solidFill>
                          <a:effectLst/>
                          <a:latin typeface="Calibri" panose="020F0502020204030204" pitchFamily="34" charset="0"/>
                        </a:rPr>
                        <a:t>99.30%</a:t>
                      </a:r>
                    </a:p>
                  </a:txBody>
                  <a:tcPr marL="9525" marR="9525" marT="9525" marB="0" anchor="b"/>
                </a:tc>
              </a:tr>
              <a:tr h="225082">
                <a:tc>
                  <a:txBody>
                    <a:bodyPr/>
                    <a:lstStyle/>
                    <a:p>
                      <a:pPr algn="ctr" fontAlgn="b"/>
                      <a:r>
                        <a:rPr lang="en-US" sz="1400" b="1" i="0" u="none" strike="noStrike" dirty="0">
                          <a:solidFill>
                            <a:schemeClr val="bg1"/>
                          </a:solidFill>
                          <a:effectLst/>
                          <a:latin typeface="Calibri" panose="020F0502020204030204" pitchFamily="34" charset="0"/>
                        </a:rPr>
                        <a:t>D</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Leon Howard</a:t>
                      </a: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$30,099</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a:solidFill>
                            <a:schemeClr val="tx1"/>
                          </a:solidFill>
                          <a:effectLst/>
                          <a:latin typeface="Calibri" panose="020F0502020204030204" pitchFamily="34" charset="0"/>
                        </a:rPr>
                        <a:t>99.29%</a:t>
                      </a:r>
                    </a:p>
                  </a:txBody>
                  <a:tcPr marL="9525" marR="9525" marT="9525" marB="0" anchor="b"/>
                </a:tc>
              </a:tr>
              <a:tr h="225082">
                <a:tc>
                  <a:txBody>
                    <a:bodyPr/>
                    <a:lstStyle/>
                    <a:p>
                      <a:pPr algn="ctr" fontAlgn="b"/>
                      <a:r>
                        <a:rPr lang="en-US" sz="1400" b="1" i="0" u="none" strike="noStrike" dirty="0">
                          <a:solidFill>
                            <a:schemeClr val="bg1"/>
                          </a:solidFill>
                          <a:effectLst/>
                          <a:latin typeface="Calibri" panose="020F0502020204030204" pitchFamily="34" charset="0"/>
                        </a:rPr>
                        <a:t>D</a:t>
                      </a:r>
                    </a:p>
                  </a:txBody>
                  <a:tcPr marL="9525" marR="9525" marT="9525" marB="0" anchor="b"/>
                </a:tc>
                <a:tc>
                  <a:txBody>
                    <a:bodyPr/>
                    <a:lstStyle/>
                    <a:p>
                      <a:pPr algn="ctr" fontAlgn="b"/>
                      <a:r>
                        <a:rPr lang="en-US" sz="1400" b="1" i="0" u="none" strike="noStrike" dirty="0" smtClean="0">
                          <a:solidFill>
                            <a:srgbClr val="000000"/>
                          </a:solidFill>
                          <a:effectLst/>
                          <a:latin typeface="Calibri" panose="020F0502020204030204" pitchFamily="34" charset="0"/>
                        </a:rPr>
                        <a:t>Joseph H. Neal</a:t>
                      </a:r>
                    </a:p>
                  </a:txBody>
                  <a:tcPr marL="9525" marR="9525" marT="9525" marB="0" anchor="b"/>
                </a:tc>
                <a:tc>
                  <a:txBody>
                    <a:bodyPr/>
                    <a:lstStyle/>
                    <a:p>
                      <a:pPr algn="r" fontAlgn="b"/>
                      <a:r>
                        <a:rPr lang="en-US" sz="1400" b="1" i="0" u="none" strike="noStrike" dirty="0" smtClean="0">
                          <a:solidFill>
                            <a:srgbClr val="00B050"/>
                          </a:solidFill>
                          <a:effectLst/>
                          <a:latin typeface="Calibri" panose="020F0502020204030204" pitchFamily="34" charset="0"/>
                        </a:rPr>
                        <a:t>$5,230</a:t>
                      </a:r>
                      <a:endParaRPr lang="en-US" sz="1400" b="1" i="0" u="none" strike="noStrike" dirty="0">
                        <a:solidFill>
                          <a:srgbClr val="00B05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dirty="0">
                          <a:solidFill>
                            <a:schemeClr val="tx1"/>
                          </a:solidFill>
                          <a:effectLst/>
                          <a:latin typeface="Calibri" panose="020F0502020204030204" pitchFamily="34" charset="0"/>
                        </a:rPr>
                        <a:t>99.23%</a:t>
                      </a:r>
                    </a:p>
                  </a:txBody>
                  <a:tcPr marL="9525" marR="9525" marT="9525" marB="0" anchor="b"/>
                </a:tc>
              </a:tr>
              <a:tr h="225082">
                <a:tc>
                  <a:txBody>
                    <a:bodyPr/>
                    <a:lstStyle/>
                    <a:p>
                      <a:pPr algn="ctr" fontAlgn="b"/>
                      <a:r>
                        <a:rPr lang="en-US" sz="1400" b="1" i="0" u="none" strike="noStrike" dirty="0">
                          <a:solidFill>
                            <a:schemeClr val="bg1"/>
                          </a:solidFill>
                          <a:effectLst/>
                          <a:latin typeface="Calibri" panose="020F0502020204030204" pitchFamily="34" charset="0"/>
                        </a:rPr>
                        <a:t>D</a:t>
                      </a:r>
                    </a:p>
                  </a:txBody>
                  <a:tcPr marL="9525" marR="9525" marT="9525" marB="0" anchor="b"/>
                </a:tc>
                <a:tc>
                  <a:txBody>
                    <a:bodyPr/>
                    <a:lstStyle/>
                    <a:p>
                      <a:pPr algn="ctr" fontAlgn="b"/>
                      <a:r>
                        <a:rPr lang="en-US" sz="1400" b="1" i="0" u="none" strike="noStrike" dirty="0" err="1">
                          <a:solidFill>
                            <a:srgbClr val="000000"/>
                          </a:solidFill>
                          <a:effectLst/>
                          <a:latin typeface="Calibri" panose="020F0502020204030204" pitchFamily="34" charset="0"/>
                        </a:rPr>
                        <a:t>MaryGail</a:t>
                      </a:r>
                      <a:r>
                        <a:rPr lang="en-US" sz="1400" b="1" i="0" u="none" strike="noStrike" dirty="0">
                          <a:solidFill>
                            <a:srgbClr val="000000"/>
                          </a:solidFill>
                          <a:effectLst/>
                          <a:latin typeface="Calibri" panose="020F0502020204030204" pitchFamily="34" charset="0"/>
                        </a:rPr>
                        <a:t> K. Douglas</a:t>
                      </a: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$5,300</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dirty="0">
                          <a:solidFill>
                            <a:schemeClr val="tx1"/>
                          </a:solidFill>
                          <a:effectLst/>
                          <a:latin typeface="Calibri" panose="020F0502020204030204" pitchFamily="34" charset="0"/>
                        </a:rPr>
                        <a:t>99.20%</a:t>
                      </a:r>
                    </a:p>
                  </a:txBody>
                  <a:tcPr marL="9525" marR="9525" marT="9525" marB="0" anchor="b"/>
                </a:tc>
              </a:tr>
              <a:tr h="225082">
                <a:tc>
                  <a:txBody>
                    <a:bodyPr/>
                    <a:lstStyle/>
                    <a:p>
                      <a:pPr algn="ctr" fontAlgn="b"/>
                      <a:r>
                        <a:rPr lang="en-US" sz="1400" b="1" i="0" u="none" strike="noStrike" dirty="0">
                          <a:solidFill>
                            <a:schemeClr val="bg1"/>
                          </a:solidFill>
                          <a:effectLst/>
                          <a:latin typeface="Calibri" panose="020F0502020204030204" pitchFamily="34" charset="0"/>
                        </a:rPr>
                        <a:t>D</a:t>
                      </a:r>
                    </a:p>
                  </a:txBody>
                  <a:tcPr marL="9525" marR="9525" marT="9525" marB="0" anchor="b"/>
                </a:tc>
                <a:tc>
                  <a:txBody>
                    <a:bodyPr/>
                    <a:lstStyle/>
                    <a:p>
                      <a:pPr algn="ctr" fontAlgn="b"/>
                      <a:r>
                        <a:rPr lang="en-US" sz="1400" b="1" i="0" u="none" strike="noStrike" dirty="0" smtClean="0">
                          <a:solidFill>
                            <a:srgbClr val="000000"/>
                          </a:solidFill>
                          <a:effectLst/>
                          <a:latin typeface="Calibri" panose="020F0502020204030204" pitchFamily="34" charset="0"/>
                        </a:rPr>
                        <a:t>Joseph </a:t>
                      </a:r>
                      <a:r>
                        <a:rPr lang="en-US" sz="1400" b="1" i="0" u="none" strike="noStrike" dirty="0" err="1">
                          <a:solidFill>
                            <a:srgbClr val="000000"/>
                          </a:solidFill>
                          <a:effectLst/>
                          <a:latin typeface="Calibri" panose="020F0502020204030204" pitchFamily="34" charset="0"/>
                        </a:rPr>
                        <a:t>McEachern</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$16,349</a:t>
                      </a:r>
                    </a:p>
                  </a:txBody>
                  <a:tcPr marL="9525" marR="9525" marT="9525" marB="0" anchor="b"/>
                </a:tc>
                <a:tc>
                  <a:txBody>
                    <a:bodyPr/>
                    <a:lstStyle/>
                    <a:p>
                      <a:pPr algn="ctr" fontAlgn="b"/>
                      <a:r>
                        <a:rPr lang="en-US" sz="1400" b="1" i="0" u="none" strike="noStrike" dirty="0">
                          <a:solidFill>
                            <a:srgbClr val="FF0000"/>
                          </a:solidFill>
                          <a:effectLst/>
                          <a:latin typeface="Calibri" panose="020F0502020204030204" pitchFamily="34" charset="0"/>
                        </a:rPr>
                        <a:t>Yes</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dirty="0">
                          <a:solidFill>
                            <a:schemeClr val="tx1"/>
                          </a:solidFill>
                          <a:effectLst/>
                          <a:latin typeface="Calibri" panose="020F0502020204030204" pitchFamily="34" charset="0"/>
                        </a:rPr>
                        <a:t>99.04%</a:t>
                      </a:r>
                    </a:p>
                  </a:txBody>
                  <a:tcPr marL="9525" marR="9525" marT="9525" marB="0" anchor="b"/>
                </a:tc>
              </a:tr>
              <a:tr h="225082">
                <a:tc>
                  <a:txBody>
                    <a:bodyPr/>
                    <a:lstStyle/>
                    <a:p>
                      <a:pPr algn="ctr" fontAlgn="b"/>
                      <a:r>
                        <a:rPr lang="en-US" sz="1400" b="1" i="0" u="none" strike="noStrike" dirty="0">
                          <a:solidFill>
                            <a:schemeClr val="bg1"/>
                          </a:solidFill>
                          <a:effectLst/>
                          <a:latin typeface="Calibri" panose="020F0502020204030204" pitchFamily="34" charset="0"/>
                        </a:rPr>
                        <a:t>D</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J. Todd Rutherford</a:t>
                      </a: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$45,730</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dirty="0">
                          <a:solidFill>
                            <a:schemeClr val="tx1"/>
                          </a:solidFill>
                          <a:effectLst/>
                          <a:latin typeface="Calibri" panose="020F0502020204030204" pitchFamily="34" charset="0"/>
                        </a:rPr>
                        <a:t>98.94%</a:t>
                      </a:r>
                    </a:p>
                  </a:txBody>
                  <a:tcPr marL="9525" marR="9525" marT="9525" marB="0" anchor="b"/>
                </a:tc>
              </a:tr>
              <a:tr h="225082">
                <a:tc>
                  <a:txBody>
                    <a:bodyPr/>
                    <a:lstStyle/>
                    <a:p>
                      <a:pPr algn="ctr" fontAlgn="b"/>
                      <a:r>
                        <a:rPr lang="en-US" sz="1400" b="1" i="0" u="none" strike="noStrike" dirty="0">
                          <a:solidFill>
                            <a:schemeClr val="bg1"/>
                          </a:solidFill>
                          <a:effectLst/>
                          <a:latin typeface="Calibri" panose="020F0502020204030204" pitchFamily="34" charset="0"/>
                        </a:rPr>
                        <a:t>D</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Dr. Jimmy C. Bales</a:t>
                      </a: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$38,589</a:t>
                      </a:r>
                    </a:p>
                  </a:txBody>
                  <a:tcPr marL="9525" marR="9525" marT="9525" marB="0" anchor="b"/>
                </a:tc>
                <a:tc>
                  <a:txBody>
                    <a:bodyPr/>
                    <a:lstStyle/>
                    <a:p>
                      <a:pPr algn="ctr" fontAlgn="b"/>
                      <a:r>
                        <a:rPr lang="en-US" sz="1400" b="1" i="0" u="none" strike="noStrike" dirty="0">
                          <a:solidFill>
                            <a:srgbClr val="FF0000"/>
                          </a:solidFill>
                          <a:effectLst/>
                          <a:latin typeface="Calibri" panose="020F0502020204030204" pitchFamily="34" charset="0"/>
                        </a:rPr>
                        <a:t>Yes</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a:solidFill>
                            <a:schemeClr val="tx1"/>
                          </a:solidFill>
                          <a:effectLst/>
                          <a:latin typeface="Calibri" panose="020F0502020204030204" pitchFamily="34" charset="0"/>
                        </a:rPr>
                        <a:t>98.81%</a:t>
                      </a:r>
                    </a:p>
                  </a:txBody>
                  <a:tcPr marL="9525" marR="9525" marT="9525" marB="0" anchor="b"/>
                </a:tc>
              </a:tr>
              <a:tr h="239891">
                <a:tc>
                  <a:txBody>
                    <a:bodyPr/>
                    <a:lstStyle/>
                    <a:p>
                      <a:pPr algn="ctr" fontAlgn="b"/>
                      <a:r>
                        <a:rPr lang="en-US" sz="1400" b="1" i="0" u="none" strike="noStrike" dirty="0">
                          <a:solidFill>
                            <a:schemeClr val="bg1"/>
                          </a:solidFill>
                          <a:effectLst/>
                          <a:latin typeface="Calibri" panose="020F0502020204030204" pitchFamily="34" charset="0"/>
                        </a:rPr>
                        <a:t>D</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Beth E. Bernstein</a:t>
                      </a: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$17,155</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dirty="0">
                          <a:solidFill>
                            <a:schemeClr val="tx1"/>
                          </a:solidFill>
                          <a:effectLst/>
                          <a:latin typeface="Calibri" panose="020F0502020204030204" pitchFamily="34" charset="0"/>
                        </a:rPr>
                        <a:t>98.58%</a:t>
                      </a:r>
                    </a:p>
                  </a:txBody>
                  <a:tcPr marL="9525" marR="9525" marT="9525" marB="0" anchor="b"/>
                </a:tc>
              </a:tr>
              <a:tr h="225082">
                <a:tc>
                  <a:txBody>
                    <a:bodyPr/>
                    <a:lstStyle/>
                    <a:p>
                      <a:pPr algn="ctr" fontAlgn="b"/>
                      <a:r>
                        <a:rPr lang="en-US" sz="1400" b="1" i="0" u="none" strike="noStrike" dirty="0">
                          <a:solidFill>
                            <a:schemeClr val="bg1"/>
                          </a:solidFill>
                          <a:effectLst/>
                          <a:latin typeface="Calibri" panose="020F0502020204030204" pitchFamily="34" charset="0"/>
                        </a:rPr>
                        <a:t>D</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James E. Smith, Jr.</a:t>
                      </a: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$45,493</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dirty="0">
                          <a:solidFill>
                            <a:schemeClr val="tx1"/>
                          </a:solidFill>
                          <a:effectLst/>
                          <a:latin typeface="Calibri" panose="020F0502020204030204" pitchFamily="34" charset="0"/>
                        </a:rPr>
                        <a:t>98.48%</a:t>
                      </a:r>
                    </a:p>
                  </a:txBody>
                  <a:tcPr marL="9525" marR="9525" marT="9525" marB="0" anchor="b"/>
                </a:tc>
              </a:tr>
              <a:tr h="225082">
                <a:tc>
                  <a:txBody>
                    <a:bodyPr/>
                    <a:lstStyle/>
                    <a:p>
                      <a:pPr algn="ctr" fontAlgn="b"/>
                      <a:r>
                        <a:rPr lang="en-US" sz="1400" b="1" i="0" u="none" strike="noStrike" dirty="0">
                          <a:solidFill>
                            <a:schemeClr val="bg1"/>
                          </a:solidFill>
                          <a:effectLst/>
                          <a:latin typeface="Calibri" panose="020F0502020204030204" pitchFamily="34" charset="0"/>
                        </a:rPr>
                        <a:t>R</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Nathan Ballentine</a:t>
                      </a: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$85,414</a:t>
                      </a:r>
                    </a:p>
                  </a:txBody>
                  <a:tcPr marL="9525" marR="9525" marT="9525" marB="0" anchor="b"/>
                </a:tc>
                <a:tc>
                  <a:txBody>
                    <a:bodyPr/>
                    <a:lstStyle/>
                    <a:p>
                      <a:pPr algn="ctr" fontAlgn="b"/>
                      <a:r>
                        <a:rPr lang="en-US" sz="1400" b="1" i="0" u="none" strike="noStrike" dirty="0">
                          <a:solidFill>
                            <a:srgbClr val="FF0000"/>
                          </a:solidFill>
                          <a:effectLst/>
                          <a:latin typeface="Calibri" panose="020F0502020204030204" pitchFamily="34" charset="0"/>
                        </a:rPr>
                        <a:t>Yes</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dirty="0">
                          <a:solidFill>
                            <a:schemeClr val="tx1"/>
                          </a:solidFill>
                          <a:effectLst/>
                          <a:latin typeface="Calibri" panose="020F0502020204030204" pitchFamily="34" charset="0"/>
                        </a:rPr>
                        <a:t>98.14%</a:t>
                      </a:r>
                    </a:p>
                  </a:txBody>
                  <a:tcPr marL="9525" marR="9525" marT="9525" marB="0" anchor="b"/>
                </a:tc>
              </a:tr>
              <a:tr h="225082">
                <a:tc>
                  <a:txBody>
                    <a:bodyPr/>
                    <a:lstStyle/>
                    <a:p>
                      <a:pPr algn="ctr" fontAlgn="b"/>
                      <a:r>
                        <a:rPr lang="en-US" sz="1400" b="1" i="0" u="none" strike="noStrike" dirty="0">
                          <a:solidFill>
                            <a:schemeClr val="bg1"/>
                          </a:solidFill>
                          <a:effectLst/>
                          <a:latin typeface="Calibri" panose="020F0502020204030204" pitchFamily="34" charset="0"/>
                        </a:rPr>
                        <a:t>D</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Ivory Torrey Thigpen</a:t>
                      </a: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$49,785</a:t>
                      </a:r>
                    </a:p>
                  </a:txBody>
                  <a:tcPr marL="9525" marR="9525" marT="9525" marB="0" anchor="b"/>
                </a:tc>
                <a:tc>
                  <a:txBody>
                    <a:bodyPr/>
                    <a:lstStyle/>
                    <a:p>
                      <a:pPr algn="ctr" fontAlgn="b"/>
                      <a:r>
                        <a:rPr lang="en-US" sz="1400" b="1" i="0" u="none" strike="noStrike" dirty="0">
                          <a:solidFill>
                            <a:srgbClr val="FF0000"/>
                          </a:solidFill>
                          <a:effectLst/>
                          <a:latin typeface="Calibri" panose="020F0502020204030204" pitchFamily="34" charset="0"/>
                        </a:rPr>
                        <a:t>Yes</a:t>
                      </a:r>
                    </a:p>
                  </a:txBody>
                  <a:tcPr marL="9525" marR="9525" marT="9525" marB="0" anchor="b"/>
                </a:tc>
                <a:tc>
                  <a:txBody>
                    <a:bodyPr/>
                    <a:lstStyle/>
                    <a:p>
                      <a:pPr algn="ctr" fontAlgn="b"/>
                      <a:r>
                        <a:rPr lang="en-US" sz="1400" b="1" i="0" u="none" strike="noStrike" dirty="0">
                          <a:solidFill>
                            <a:srgbClr val="FF0000"/>
                          </a:solidFill>
                          <a:effectLst/>
                          <a:latin typeface="Calibri" panose="020F0502020204030204" pitchFamily="34" charset="0"/>
                        </a:rPr>
                        <a:t>Yes</a:t>
                      </a:r>
                    </a:p>
                  </a:txBody>
                  <a:tcPr marL="9525" marR="9525" marT="9525" marB="0" anchor="b"/>
                </a:tc>
                <a:tc>
                  <a:txBody>
                    <a:bodyPr/>
                    <a:lstStyle/>
                    <a:p>
                      <a:pPr algn="ctr" fontAlgn="b"/>
                      <a:r>
                        <a:rPr lang="en-US" sz="1400" b="1" i="0" u="none" strike="noStrike" dirty="0">
                          <a:solidFill>
                            <a:schemeClr val="tx1"/>
                          </a:solidFill>
                          <a:effectLst/>
                          <a:latin typeface="Calibri" panose="020F0502020204030204" pitchFamily="34" charset="0"/>
                        </a:rPr>
                        <a:t>72.96%</a:t>
                      </a:r>
                    </a:p>
                  </a:txBody>
                  <a:tcPr marL="9525" marR="9525" marT="9525" marB="0" anchor="b">
                    <a:solidFill>
                      <a:schemeClr val="accent2">
                        <a:lumMod val="60000"/>
                        <a:lumOff val="40000"/>
                      </a:schemeClr>
                    </a:solidFill>
                  </a:tcPr>
                </a:tc>
              </a:tr>
              <a:tr h="113719">
                <a:tc>
                  <a:txBody>
                    <a:bodyPr/>
                    <a:lstStyle/>
                    <a:p>
                      <a:pPr algn="ctr" fontAlgn="b"/>
                      <a:r>
                        <a:rPr lang="en-US" sz="1400" b="1" i="0" u="none" strike="noStrike" dirty="0">
                          <a:solidFill>
                            <a:schemeClr val="bg1"/>
                          </a:solidFill>
                          <a:effectLst/>
                          <a:latin typeface="Calibri" panose="020F0502020204030204" pitchFamily="34" charset="0"/>
                        </a:rPr>
                        <a:t>R</a:t>
                      </a:r>
                    </a:p>
                  </a:txBody>
                  <a:tcPr marL="9525" marR="9525" marT="9525" marB="0" anchor="b"/>
                </a:tc>
                <a:tc>
                  <a:txBody>
                    <a:bodyPr/>
                    <a:lstStyle/>
                    <a:p>
                      <a:pPr algn="ctr" fontAlgn="b"/>
                      <a:r>
                        <a:rPr lang="en-US" sz="1400" b="1" i="0" u="none" strike="noStrike" dirty="0" err="1">
                          <a:solidFill>
                            <a:srgbClr val="000000"/>
                          </a:solidFill>
                          <a:effectLst/>
                          <a:latin typeface="Calibri" panose="020F0502020204030204" pitchFamily="34" charset="0"/>
                        </a:rPr>
                        <a:t>Kirkman</a:t>
                      </a:r>
                      <a:r>
                        <a:rPr lang="en-US" sz="1400" b="1" i="0" u="none" strike="noStrike" dirty="0">
                          <a:solidFill>
                            <a:srgbClr val="000000"/>
                          </a:solidFill>
                          <a:effectLst/>
                          <a:latin typeface="Calibri" panose="020F0502020204030204" pitchFamily="34" charset="0"/>
                        </a:rPr>
                        <a:t> Finlay, III</a:t>
                      </a: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$169,805</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dirty="0">
                          <a:solidFill>
                            <a:srgbClr val="FF0000"/>
                          </a:solidFill>
                          <a:effectLst/>
                          <a:latin typeface="Calibri" panose="020F0502020204030204" pitchFamily="34" charset="0"/>
                        </a:rPr>
                        <a:t>Yes</a:t>
                      </a:r>
                    </a:p>
                  </a:txBody>
                  <a:tcPr marL="9525" marR="9525" marT="9525" marB="0" anchor="b"/>
                </a:tc>
                <a:tc>
                  <a:txBody>
                    <a:bodyPr/>
                    <a:lstStyle/>
                    <a:p>
                      <a:pPr algn="ctr" fontAlgn="b"/>
                      <a:r>
                        <a:rPr lang="en-US" sz="1400" b="1" i="0" u="none" strike="noStrike" dirty="0">
                          <a:solidFill>
                            <a:schemeClr val="tx1"/>
                          </a:solidFill>
                          <a:effectLst/>
                          <a:latin typeface="Calibri" panose="020F0502020204030204" pitchFamily="34" charset="0"/>
                        </a:rPr>
                        <a:t>59.41%</a:t>
                      </a:r>
                    </a:p>
                  </a:txBody>
                  <a:tcPr marL="9525" marR="9525" marT="9525" marB="0" anchor="b">
                    <a:solidFill>
                      <a:schemeClr val="accent2">
                        <a:lumMod val="60000"/>
                        <a:lumOff val="40000"/>
                      </a:schemeClr>
                    </a:solidFill>
                  </a:tcPr>
                </a:tc>
              </a:tr>
              <a:tr h="225082">
                <a:tc>
                  <a:txBody>
                    <a:bodyPr/>
                    <a:lstStyle/>
                    <a:p>
                      <a:pPr algn="ctr" fontAlgn="b"/>
                      <a:endParaRPr lang="en-US" sz="14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endParaRPr lang="en-US" sz="1400" b="1" i="0" u="none" strike="noStrike" dirty="0">
                        <a:solidFill>
                          <a:srgbClr val="00B050"/>
                        </a:solidFill>
                        <a:effectLst/>
                        <a:latin typeface="Calibri" panose="020F0502020204030204" pitchFamily="34" charset="0"/>
                      </a:endParaRPr>
                    </a:p>
                  </a:txBody>
                  <a:tcPr marL="9525" marR="9525" marT="9525" marB="0" anchor="b"/>
                </a:tc>
                <a:tc>
                  <a:txBody>
                    <a:bodyPr/>
                    <a:lstStyle/>
                    <a:p>
                      <a:pPr algn="ctr" fontAlgn="b"/>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1" i="0" u="none" strike="noStrike" dirty="0">
                        <a:solidFill>
                          <a:srgbClr val="FF0000"/>
                        </a:solidFill>
                        <a:effectLst/>
                        <a:latin typeface="Calibri" panose="020F0502020204030204" pitchFamily="34" charset="0"/>
                      </a:endParaRPr>
                    </a:p>
                  </a:txBody>
                  <a:tcPr marL="9525" marR="9525" marT="9525" marB="0" anchor="b"/>
                </a:tc>
                <a:tc>
                  <a:txBody>
                    <a:bodyPr/>
                    <a:lstStyle/>
                    <a:p>
                      <a:pPr algn="ctr" fontAlgn="b"/>
                      <a:endParaRPr lang="en-US" sz="1400" b="1" i="0" u="none" strike="noStrike" dirty="0">
                        <a:solidFill>
                          <a:srgbClr val="000000"/>
                        </a:solidFill>
                        <a:effectLst/>
                        <a:latin typeface="Calibri" panose="020F0502020204030204" pitchFamily="34" charset="0"/>
                      </a:endParaRPr>
                    </a:p>
                  </a:txBody>
                  <a:tcPr marL="9525" marR="9525" marT="9525" marB="0" anchor="b"/>
                </a:tc>
              </a:tr>
              <a:tr h="225082">
                <a:tc>
                  <a:txBody>
                    <a:bodyPr/>
                    <a:lstStyle/>
                    <a:p>
                      <a:pPr algn="ctr" fontAlgn="b"/>
                      <a:endParaRPr lang="en-US" sz="14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endParaRPr lang="en-US" sz="1400" b="1" i="0" u="none" strike="noStrike" dirty="0">
                        <a:solidFill>
                          <a:srgbClr val="00B050"/>
                        </a:solidFill>
                        <a:effectLst/>
                        <a:latin typeface="Calibri" panose="020F0502020204030204" pitchFamily="34" charset="0"/>
                      </a:endParaRPr>
                    </a:p>
                  </a:txBody>
                  <a:tcPr marL="9525" marR="9525" marT="9525" marB="0" anchor="b"/>
                </a:tc>
                <a:tc>
                  <a:txBody>
                    <a:bodyPr/>
                    <a:lstStyle/>
                    <a:p>
                      <a:pPr algn="ctr" fontAlgn="b"/>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0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1" i="0" u="none" strike="noStrike" dirty="0">
                        <a:solidFill>
                          <a:srgbClr val="000000"/>
                        </a:solidFill>
                        <a:effectLst/>
                        <a:latin typeface="Calibri" panose="020F0502020204030204" pitchFamily="34" charset="0"/>
                      </a:endParaRPr>
                    </a:p>
                  </a:txBody>
                  <a:tcPr marL="9525" marR="9525" marT="9525" marB="0" anchor="b"/>
                </a:tc>
              </a:tr>
              <a:tr h="225082">
                <a:tc>
                  <a:txBody>
                    <a:bodyPr/>
                    <a:lstStyle/>
                    <a:p>
                      <a:pPr algn="ctr" fontAlgn="b"/>
                      <a:endParaRPr lang="en-US" sz="14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endParaRPr lang="en-US" sz="1400" b="1" i="0" u="none" strike="noStrike" dirty="0">
                        <a:solidFill>
                          <a:srgbClr val="00B050"/>
                        </a:solidFill>
                        <a:effectLst/>
                        <a:latin typeface="Calibri" panose="020F0502020204030204" pitchFamily="34" charset="0"/>
                      </a:endParaRPr>
                    </a:p>
                  </a:txBody>
                  <a:tcPr marL="9525" marR="9525" marT="9525" marB="0" anchor="b"/>
                </a:tc>
                <a:tc>
                  <a:txBody>
                    <a:bodyPr/>
                    <a:lstStyle/>
                    <a:p>
                      <a:pPr algn="ctr" fontAlgn="b"/>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1" i="0" u="none" strike="noStrike" dirty="0">
                        <a:solidFill>
                          <a:srgbClr val="FF0000"/>
                        </a:solidFill>
                        <a:effectLst/>
                        <a:latin typeface="Calibri" panose="020F0502020204030204" pitchFamily="34" charset="0"/>
                      </a:endParaRPr>
                    </a:p>
                  </a:txBody>
                  <a:tcPr marL="9525" marR="9525" marT="9525" marB="0" anchor="b"/>
                </a:tc>
                <a:tc>
                  <a:txBody>
                    <a:bodyPr/>
                    <a:lstStyle/>
                    <a:p>
                      <a:pPr algn="ctr" fontAlgn="b"/>
                      <a:endParaRPr lang="en-US" sz="1400" b="1" i="0" u="none" strike="noStrike" dirty="0">
                        <a:solidFill>
                          <a:srgbClr val="000000"/>
                        </a:solidFill>
                        <a:effectLst/>
                        <a:latin typeface="Calibri" panose="020F0502020204030204" pitchFamily="34" charset="0"/>
                      </a:endParaRPr>
                    </a:p>
                  </a:txBody>
                  <a:tcPr marL="9525" marR="9525" marT="9525" marB="0" anchor="b"/>
                </a:tc>
              </a:tr>
              <a:tr h="225082">
                <a:tc>
                  <a:txBody>
                    <a:bodyPr/>
                    <a:lstStyle/>
                    <a:p>
                      <a:pPr algn="ctr" fontAlgn="b"/>
                      <a:endParaRPr lang="en-US" sz="14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endParaRPr lang="en-US" sz="1400" b="1" i="0" u="none" strike="noStrike" dirty="0">
                        <a:solidFill>
                          <a:srgbClr val="00B050"/>
                        </a:solidFill>
                        <a:effectLst/>
                        <a:latin typeface="Calibri" panose="020F0502020204030204" pitchFamily="34" charset="0"/>
                      </a:endParaRPr>
                    </a:p>
                  </a:txBody>
                  <a:tcPr marL="9525" marR="9525" marT="9525" marB="0" anchor="b"/>
                </a:tc>
                <a:tc>
                  <a:txBody>
                    <a:bodyPr/>
                    <a:lstStyle/>
                    <a:p>
                      <a:pPr algn="ctr" fontAlgn="b"/>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1" i="0" u="none" strike="noStrike" dirty="0">
                        <a:solidFill>
                          <a:srgbClr val="FF0000"/>
                        </a:solidFill>
                        <a:effectLst/>
                        <a:latin typeface="Calibri" panose="020F0502020204030204" pitchFamily="34" charset="0"/>
                      </a:endParaRPr>
                    </a:p>
                  </a:txBody>
                  <a:tcPr marL="9525" marR="9525" marT="9525" marB="0" anchor="b"/>
                </a:tc>
                <a:tc>
                  <a:txBody>
                    <a:bodyPr/>
                    <a:lstStyle/>
                    <a:p>
                      <a:pPr algn="ctr" fontAlgn="b"/>
                      <a:endParaRPr lang="en-US" sz="14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p:sp>
        <p:nvSpPr>
          <p:cNvPr id="3" name="Down Arrow 2"/>
          <p:cNvSpPr/>
          <p:nvPr/>
        </p:nvSpPr>
        <p:spPr>
          <a:xfrm>
            <a:off x="1082685" y="1368173"/>
            <a:ext cx="124692" cy="1766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own Arrow 3"/>
          <p:cNvSpPr/>
          <p:nvPr/>
        </p:nvSpPr>
        <p:spPr>
          <a:xfrm>
            <a:off x="1066521" y="3128845"/>
            <a:ext cx="124692" cy="1766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0" y="-474"/>
            <a:ext cx="9144000" cy="584776"/>
          </a:xfrm>
          <a:prstGeom prst="rect">
            <a:avLst/>
          </a:prstGeom>
          <a:noFill/>
        </p:spPr>
        <p:txBody>
          <a:bodyPr wrap="square" rtlCol="0">
            <a:spAutoFit/>
          </a:bodyPr>
          <a:lstStyle/>
          <a:p>
            <a:pPr algn="ctr"/>
            <a:r>
              <a:rPr lang="en-US" sz="3200" b="1" dirty="0" smtClean="0">
                <a:latin typeface="Calibri"/>
                <a:cs typeface="Calibri"/>
              </a:rPr>
              <a:t>Richland County Legislative Delegation</a:t>
            </a:r>
            <a:endParaRPr lang="en-US" sz="3200" b="1" dirty="0">
              <a:latin typeface="Calibri"/>
              <a:cs typeface="Calibri"/>
            </a:endParaRPr>
          </a:p>
        </p:txBody>
      </p:sp>
    </p:spTree>
    <p:extLst>
      <p:ext uri="{BB962C8B-B14F-4D97-AF65-F5344CB8AC3E}">
        <p14:creationId xmlns:p14="http://schemas.microsoft.com/office/powerpoint/2010/main" val="3455945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39840628"/>
              </p:ext>
            </p:extLst>
          </p:nvPr>
        </p:nvGraphicFramePr>
        <p:xfrm>
          <a:off x="79665" y="685800"/>
          <a:ext cx="8988135" cy="6022665"/>
        </p:xfrm>
        <a:graphic>
          <a:graphicData uri="http://schemas.openxmlformats.org/drawingml/2006/table">
            <a:tbl>
              <a:tblPr firstRow="1" firstCol="1" bandRow="1">
                <a:tableStyleId>{073A0DAA-6AF3-43AB-8588-CEC1D06C72B9}</a:tableStyleId>
              </a:tblPr>
              <a:tblGrid>
                <a:gridCol w="792039"/>
                <a:gridCol w="2139570"/>
                <a:gridCol w="1408608"/>
                <a:gridCol w="1644184"/>
                <a:gridCol w="1644184"/>
                <a:gridCol w="1359550"/>
              </a:tblGrid>
              <a:tr h="438400">
                <a:tc>
                  <a:txBody>
                    <a:bodyPr/>
                    <a:lstStyle/>
                    <a:p>
                      <a:pPr marL="0" marR="0" algn="ctr" fontAlgn="b">
                        <a:spcBef>
                          <a:spcPts val="0"/>
                        </a:spcBef>
                        <a:spcAft>
                          <a:spcPts val="0"/>
                        </a:spcAft>
                      </a:pPr>
                      <a:r>
                        <a:rPr lang="en-US" sz="1400" kern="1200" dirty="0">
                          <a:effectLst/>
                        </a:rPr>
                        <a:t>Party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ctr" fontAlgn="b">
                        <a:spcBef>
                          <a:spcPts val="0"/>
                        </a:spcBef>
                        <a:spcAft>
                          <a:spcPts val="0"/>
                        </a:spcAft>
                      </a:pPr>
                      <a:r>
                        <a:rPr lang="en-US" sz="1400" kern="1200" dirty="0">
                          <a:effectLst/>
                        </a:rPr>
                        <a:t>Legislator</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ctr" fontAlgn="b">
                        <a:spcBef>
                          <a:spcPts val="0"/>
                        </a:spcBef>
                        <a:spcAft>
                          <a:spcPts val="0"/>
                        </a:spcAft>
                      </a:pPr>
                      <a:r>
                        <a:rPr lang="en-US" sz="1400" kern="1200" dirty="0" smtClean="0">
                          <a:effectLst/>
                        </a:rPr>
                        <a:t>MONEY </a:t>
                      </a:r>
                      <a:r>
                        <a:rPr lang="en-US" sz="1400" kern="1200" dirty="0">
                          <a:effectLst/>
                        </a:rPr>
                        <a:t>Raised</a:t>
                      </a:r>
                      <a:endParaRPr lang="en-US"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ctr" fontAlgn="b">
                        <a:spcBef>
                          <a:spcPts val="0"/>
                        </a:spcBef>
                        <a:spcAft>
                          <a:spcPts val="0"/>
                        </a:spcAft>
                      </a:pPr>
                      <a:r>
                        <a:rPr lang="en-US" sz="1400" kern="1200" dirty="0" smtClean="0">
                          <a:effectLst/>
                        </a:rPr>
                        <a:t>PRIMARY </a:t>
                      </a:r>
                      <a:r>
                        <a:rPr lang="en-US" sz="1400" kern="1200" dirty="0">
                          <a:effectLst/>
                        </a:rPr>
                        <a:t>Competition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ctr" fontAlgn="b">
                        <a:spcBef>
                          <a:spcPts val="0"/>
                        </a:spcBef>
                        <a:spcAft>
                          <a:spcPts val="0"/>
                        </a:spcAft>
                      </a:pPr>
                      <a:r>
                        <a:rPr lang="en-US" sz="1400" kern="1200" dirty="0" smtClean="0">
                          <a:effectLst/>
                        </a:rPr>
                        <a:t>GENERAL</a:t>
                      </a:r>
                      <a:r>
                        <a:rPr lang="en-US" sz="1400" kern="1200" baseline="0" dirty="0" smtClean="0">
                          <a:effectLst/>
                        </a:rPr>
                        <a:t> </a:t>
                      </a:r>
                      <a:r>
                        <a:rPr lang="en-US" sz="1400" kern="1200" dirty="0" smtClean="0">
                          <a:effectLst/>
                        </a:rPr>
                        <a:t>Competition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ctr" fontAlgn="b">
                        <a:spcBef>
                          <a:spcPts val="0"/>
                        </a:spcBef>
                        <a:spcAft>
                          <a:spcPts val="0"/>
                        </a:spcAft>
                      </a:pPr>
                      <a:r>
                        <a:rPr lang="en-US" sz="1400" kern="1200" dirty="0">
                          <a:effectLst/>
                        </a:rPr>
                        <a:t>Winning </a:t>
                      </a:r>
                      <a:r>
                        <a:rPr lang="en-US" sz="1400" kern="1200" baseline="0" dirty="0" smtClean="0">
                          <a:effectLst/>
                        </a:rPr>
                        <a:t> </a:t>
                      </a:r>
                      <a:r>
                        <a:rPr lang="en-US" sz="1400" kern="1200" dirty="0" smtClean="0">
                          <a:effectLst/>
                        </a:rPr>
                        <a:t>%</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r>
              <a:tr h="225082">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1354" marR="61354" marT="0" marB="0" anchor="b"/>
                </a:tc>
                <a:tc>
                  <a:txBody>
                    <a:bodyPr/>
                    <a:lstStyle/>
                    <a:p>
                      <a:pPr marL="0" marR="0" algn="l" fontAlgn="b">
                        <a:spcBef>
                          <a:spcPts val="0"/>
                        </a:spcBef>
                        <a:spcAft>
                          <a:spcPts val="0"/>
                        </a:spcAft>
                      </a:pPr>
                      <a:r>
                        <a:rPr lang="en-US" sz="1400" b="1" kern="1200" dirty="0">
                          <a:solidFill>
                            <a:srgbClr val="0070C0"/>
                          </a:solidFill>
                          <a:effectLst/>
                        </a:rPr>
                        <a:t>SENATE</a:t>
                      </a:r>
                      <a:r>
                        <a:rPr lang="en-US" sz="1400" kern="1200" dirty="0">
                          <a:solidFill>
                            <a:srgbClr val="0070C0"/>
                          </a:solidFill>
                          <a:effectLst/>
                        </a:rPr>
                        <a:t> </a:t>
                      </a:r>
                      <a:r>
                        <a:rPr lang="en-US" sz="1400" kern="1200" dirty="0">
                          <a:effectLst/>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nSpc>
                          <a:spcPct val="107000"/>
                        </a:lnSpc>
                        <a:spcBef>
                          <a:spcPts val="0"/>
                        </a:spcBef>
                        <a:spcAft>
                          <a:spcPts val="0"/>
                        </a:spcAft>
                      </a:pPr>
                      <a:r>
                        <a:rPr lang="en-US" sz="1400" dirty="0">
                          <a:solidFill>
                            <a:srgbClr val="00B050"/>
                          </a:solidFill>
                          <a:effectLst/>
                        </a:rPr>
                        <a:t> </a:t>
                      </a:r>
                      <a:endParaRPr lang="en-US" sz="14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354" marR="61354" marT="0" marB="0" anchor="b"/>
                </a:tc>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1354" marR="61354" marT="0" marB="0" anchor="b"/>
                </a:tc>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1354" marR="61354" marT="0" marB="0" anchor="b"/>
                </a:tc>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1354" marR="61354" marT="0" marB="0" anchor="b"/>
                </a:tc>
              </a:tr>
              <a:tr h="199920">
                <a:tc>
                  <a:txBody>
                    <a:bodyPr/>
                    <a:lstStyle/>
                    <a:p>
                      <a:pPr marL="0" marR="0" algn="ctr" fontAlgn="b">
                        <a:spcBef>
                          <a:spcPts val="0"/>
                        </a:spcBef>
                        <a:spcAft>
                          <a:spcPts val="0"/>
                        </a:spcAft>
                      </a:pPr>
                      <a:r>
                        <a:rPr lang="en-US" sz="1400" kern="1200" dirty="0">
                          <a:effectLst/>
                        </a:rPr>
                        <a:t>R</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ctr" fontAlgn="b">
                        <a:spcBef>
                          <a:spcPts val="0"/>
                        </a:spcBef>
                        <a:spcAft>
                          <a:spcPts val="0"/>
                        </a:spcAft>
                      </a:pPr>
                      <a:r>
                        <a:rPr lang="en-US" sz="1400" b="1" kern="1200" dirty="0">
                          <a:effectLst/>
                        </a:rPr>
                        <a:t>Thomas Corbin</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r" fontAlgn="b">
                        <a:spcBef>
                          <a:spcPts val="0"/>
                        </a:spcBef>
                        <a:spcAft>
                          <a:spcPts val="0"/>
                        </a:spcAft>
                      </a:pPr>
                      <a:r>
                        <a:rPr lang="en-US" sz="1400" b="1" kern="1200" dirty="0">
                          <a:solidFill>
                            <a:srgbClr val="00B050"/>
                          </a:solidFill>
                          <a:effectLst/>
                        </a:rPr>
                        <a:t>$159,736</a:t>
                      </a:r>
                      <a:endParaRPr lang="en-US" sz="1400" b="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ctr" fontAlgn="b">
                        <a:spcBef>
                          <a:spcPts val="0"/>
                        </a:spcBef>
                        <a:spcAft>
                          <a:spcPts val="0"/>
                        </a:spcAft>
                      </a:pPr>
                      <a:r>
                        <a:rPr lang="en-US" sz="1400" b="1" kern="1200" dirty="0">
                          <a:effectLst/>
                        </a:rPr>
                        <a:t>Yes</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ctr" fontAlgn="b">
                        <a:spcBef>
                          <a:spcPts val="0"/>
                        </a:spcBef>
                        <a:spcAft>
                          <a:spcPts val="0"/>
                        </a:spcAft>
                      </a:pPr>
                      <a:r>
                        <a:rPr lang="en-US" sz="1400" b="1" kern="1200" dirty="0">
                          <a:effectLst/>
                        </a:rPr>
                        <a:t>No</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ctr" fontAlgn="b">
                        <a:spcBef>
                          <a:spcPts val="0"/>
                        </a:spcBef>
                        <a:spcAft>
                          <a:spcPts val="0"/>
                        </a:spcAft>
                      </a:pPr>
                      <a:r>
                        <a:rPr lang="en-US" sz="1400" b="1" kern="1200" dirty="0">
                          <a:effectLst/>
                        </a:rPr>
                        <a:t>98.98%</a:t>
                      </a:r>
                      <a:endParaRPr lang="en-US" sz="1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r>
              <a:tr h="199920">
                <a:tc>
                  <a:txBody>
                    <a:bodyPr/>
                    <a:lstStyle/>
                    <a:p>
                      <a:pPr marL="0" marR="0" algn="ctr" fontAlgn="b">
                        <a:spcBef>
                          <a:spcPts val="0"/>
                        </a:spcBef>
                        <a:spcAft>
                          <a:spcPts val="0"/>
                        </a:spcAft>
                      </a:pPr>
                      <a:r>
                        <a:rPr lang="en-US" sz="1400" kern="1200">
                          <a:effectLst/>
                        </a:rPr>
                        <a:t>R</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ctr" fontAlgn="b">
                        <a:spcBef>
                          <a:spcPts val="0"/>
                        </a:spcBef>
                        <a:spcAft>
                          <a:spcPts val="0"/>
                        </a:spcAft>
                      </a:pPr>
                      <a:r>
                        <a:rPr lang="en-US" sz="1400" b="1" kern="1200" dirty="0">
                          <a:effectLst/>
                        </a:rPr>
                        <a:t>Shane R. Martin</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r" fontAlgn="b">
                        <a:spcBef>
                          <a:spcPts val="0"/>
                        </a:spcBef>
                        <a:spcAft>
                          <a:spcPts val="0"/>
                        </a:spcAft>
                      </a:pPr>
                      <a:r>
                        <a:rPr lang="en-US" sz="1400" b="1" kern="1200" dirty="0">
                          <a:solidFill>
                            <a:srgbClr val="00B050"/>
                          </a:solidFill>
                          <a:effectLst/>
                        </a:rPr>
                        <a:t>$242,339</a:t>
                      </a:r>
                      <a:endParaRPr lang="en-US" sz="1400" b="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ctr" fontAlgn="b">
                        <a:spcBef>
                          <a:spcPts val="0"/>
                        </a:spcBef>
                        <a:spcAft>
                          <a:spcPts val="0"/>
                        </a:spcAft>
                      </a:pPr>
                      <a:r>
                        <a:rPr lang="en-US" sz="1400" b="1" kern="1200" dirty="0">
                          <a:effectLst/>
                        </a:rPr>
                        <a:t>No</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ctr" fontAlgn="b">
                        <a:spcBef>
                          <a:spcPts val="0"/>
                        </a:spcBef>
                        <a:spcAft>
                          <a:spcPts val="0"/>
                        </a:spcAft>
                      </a:pPr>
                      <a:r>
                        <a:rPr lang="en-US" sz="1400" b="1" kern="1200" dirty="0">
                          <a:effectLst/>
                        </a:rPr>
                        <a:t>No</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ctr" fontAlgn="b">
                        <a:spcBef>
                          <a:spcPts val="0"/>
                        </a:spcBef>
                        <a:spcAft>
                          <a:spcPts val="0"/>
                        </a:spcAft>
                      </a:pPr>
                      <a:r>
                        <a:rPr lang="en-US" sz="1400" b="1" kern="1200" dirty="0">
                          <a:effectLst/>
                        </a:rPr>
                        <a:t>98.93%</a:t>
                      </a:r>
                      <a:endParaRPr lang="en-US" sz="1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r>
              <a:tr h="199920">
                <a:tc>
                  <a:txBody>
                    <a:bodyPr/>
                    <a:lstStyle/>
                    <a:p>
                      <a:pPr marL="0" marR="0" algn="ctr" fontAlgn="b">
                        <a:spcBef>
                          <a:spcPts val="0"/>
                        </a:spcBef>
                        <a:spcAft>
                          <a:spcPts val="0"/>
                        </a:spcAft>
                      </a:pPr>
                      <a:r>
                        <a:rPr lang="en-US" sz="1400" kern="1200">
                          <a:effectLst/>
                        </a:rPr>
                        <a:t>R</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ctr" fontAlgn="b">
                        <a:spcBef>
                          <a:spcPts val="0"/>
                        </a:spcBef>
                        <a:spcAft>
                          <a:spcPts val="0"/>
                        </a:spcAft>
                      </a:pPr>
                      <a:r>
                        <a:rPr lang="de-DE" sz="1400" b="1" kern="1200" dirty="0">
                          <a:effectLst/>
                        </a:rPr>
                        <a:t>Daniel Verdin III</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r" fontAlgn="b">
                        <a:spcBef>
                          <a:spcPts val="0"/>
                        </a:spcBef>
                        <a:spcAft>
                          <a:spcPts val="0"/>
                        </a:spcAft>
                      </a:pPr>
                      <a:r>
                        <a:rPr lang="en-US" sz="1400" b="1" kern="1200" dirty="0">
                          <a:solidFill>
                            <a:srgbClr val="00B050"/>
                          </a:solidFill>
                          <a:effectLst/>
                        </a:rPr>
                        <a:t>$34,613</a:t>
                      </a:r>
                      <a:endParaRPr lang="en-US" sz="1400" b="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ctr" fontAlgn="b">
                        <a:spcBef>
                          <a:spcPts val="0"/>
                        </a:spcBef>
                        <a:spcAft>
                          <a:spcPts val="0"/>
                        </a:spcAft>
                      </a:pPr>
                      <a:r>
                        <a:rPr lang="en-US" sz="1400" b="1" kern="1200">
                          <a:effectLst/>
                        </a:rPr>
                        <a:t>No</a:t>
                      </a:r>
                      <a:endParaRPr lang="en-US"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ctr" fontAlgn="b">
                        <a:spcBef>
                          <a:spcPts val="0"/>
                        </a:spcBef>
                        <a:spcAft>
                          <a:spcPts val="0"/>
                        </a:spcAft>
                      </a:pPr>
                      <a:r>
                        <a:rPr lang="en-US" sz="1400" b="1" kern="1200" dirty="0">
                          <a:effectLst/>
                        </a:rPr>
                        <a:t>No</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ctr" fontAlgn="b">
                        <a:spcBef>
                          <a:spcPts val="0"/>
                        </a:spcBef>
                        <a:spcAft>
                          <a:spcPts val="0"/>
                        </a:spcAft>
                      </a:pPr>
                      <a:r>
                        <a:rPr lang="en-US" sz="1400" b="1" kern="1200" dirty="0">
                          <a:effectLst/>
                        </a:rPr>
                        <a:t>98.85%</a:t>
                      </a:r>
                      <a:endParaRPr lang="en-US" sz="1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r>
              <a:tr h="199920">
                <a:tc>
                  <a:txBody>
                    <a:bodyPr/>
                    <a:lstStyle/>
                    <a:p>
                      <a:pPr marL="0" marR="0" algn="ctr" fontAlgn="b">
                        <a:spcBef>
                          <a:spcPts val="0"/>
                        </a:spcBef>
                        <a:spcAft>
                          <a:spcPts val="0"/>
                        </a:spcAft>
                      </a:pPr>
                      <a:r>
                        <a:rPr lang="en-US" sz="1400" kern="1200">
                          <a:effectLst/>
                        </a:rPr>
                        <a:t>R</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ctr" fontAlgn="b">
                        <a:spcBef>
                          <a:spcPts val="0"/>
                        </a:spcBef>
                        <a:spcAft>
                          <a:spcPts val="0"/>
                        </a:spcAft>
                      </a:pPr>
                      <a:r>
                        <a:rPr lang="en-US" sz="1400" b="1" kern="1200" dirty="0">
                          <a:effectLst/>
                        </a:rPr>
                        <a:t>Ross Turner</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r" fontAlgn="b">
                        <a:spcBef>
                          <a:spcPts val="0"/>
                        </a:spcBef>
                        <a:spcAft>
                          <a:spcPts val="0"/>
                        </a:spcAft>
                      </a:pPr>
                      <a:r>
                        <a:rPr lang="en-US" sz="1400" b="1" kern="1200" dirty="0">
                          <a:solidFill>
                            <a:srgbClr val="00B050"/>
                          </a:solidFill>
                          <a:effectLst/>
                        </a:rPr>
                        <a:t>$178,090</a:t>
                      </a:r>
                      <a:endParaRPr lang="en-US" sz="1400" b="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ctr" fontAlgn="b">
                        <a:spcBef>
                          <a:spcPts val="0"/>
                        </a:spcBef>
                        <a:spcAft>
                          <a:spcPts val="0"/>
                        </a:spcAft>
                      </a:pPr>
                      <a:r>
                        <a:rPr lang="en-US" sz="1400" b="1" kern="1200">
                          <a:effectLst/>
                        </a:rPr>
                        <a:t>No</a:t>
                      </a:r>
                      <a:endParaRPr lang="en-US"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ctr" fontAlgn="b">
                        <a:spcBef>
                          <a:spcPts val="0"/>
                        </a:spcBef>
                        <a:spcAft>
                          <a:spcPts val="0"/>
                        </a:spcAft>
                      </a:pPr>
                      <a:r>
                        <a:rPr lang="en-US" sz="1400" b="1" kern="1200">
                          <a:effectLst/>
                        </a:rPr>
                        <a:t>No</a:t>
                      </a:r>
                      <a:endParaRPr lang="en-US"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ctr" fontAlgn="b">
                        <a:spcBef>
                          <a:spcPts val="0"/>
                        </a:spcBef>
                        <a:spcAft>
                          <a:spcPts val="0"/>
                        </a:spcAft>
                      </a:pPr>
                      <a:r>
                        <a:rPr lang="en-US" sz="1400" b="1" kern="1200" dirty="0">
                          <a:effectLst/>
                        </a:rPr>
                        <a:t>98.59%</a:t>
                      </a:r>
                      <a:endParaRPr lang="en-US" sz="1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r>
              <a:tr h="199920">
                <a:tc>
                  <a:txBody>
                    <a:bodyPr/>
                    <a:lstStyle/>
                    <a:p>
                      <a:pPr marL="0" marR="0" algn="ctr" fontAlgn="b">
                        <a:spcBef>
                          <a:spcPts val="0"/>
                        </a:spcBef>
                        <a:spcAft>
                          <a:spcPts val="0"/>
                        </a:spcAft>
                      </a:pPr>
                      <a:r>
                        <a:rPr lang="en-US" sz="1400" kern="1200">
                          <a:effectLst/>
                        </a:rPr>
                        <a:t>R</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ctr" fontAlgn="b">
                        <a:spcBef>
                          <a:spcPts val="0"/>
                        </a:spcBef>
                        <a:spcAft>
                          <a:spcPts val="0"/>
                        </a:spcAft>
                      </a:pPr>
                      <a:r>
                        <a:rPr lang="en-US" sz="1400" b="1" kern="1200" dirty="0">
                          <a:effectLst/>
                        </a:rPr>
                        <a:t>Scott Talley</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r" fontAlgn="b">
                        <a:spcBef>
                          <a:spcPts val="0"/>
                        </a:spcBef>
                        <a:spcAft>
                          <a:spcPts val="0"/>
                        </a:spcAft>
                      </a:pPr>
                      <a:r>
                        <a:rPr lang="en-US" sz="1400" b="1" kern="1200" dirty="0">
                          <a:solidFill>
                            <a:srgbClr val="00B050"/>
                          </a:solidFill>
                          <a:effectLst/>
                        </a:rPr>
                        <a:t>$201,903</a:t>
                      </a:r>
                      <a:endParaRPr lang="en-US" sz="1400" b="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ctr" fontAlgn="b">
                        <a:spcBef>
                          <a:spcPts val="0"/>
                        </a:spcBef>
                        <a:spcAft>
                          <a:spcPts val="0"/>
                        </a:spcAft>
                      </a:pPr>
                      <a:r>
                        <a:rPr lang="en-US" sz="1400" b="1" kern="1200">
                          <a:effectLst/>
                        </a:rPr>
                        <a:t>Yes</a:t>
                      </a:r>
                      <a:endParaRPr lang="en-US"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ctr" fontAlgn="b">
                        <a:spcBef>
                          <a:spcPts val="0"/>
                        </a:spcBef>
                        <a:spcAft>
                          <a:spcPts val="0"/>
                        </a:spcAft>
                      </a:pPr>
                      <a:r>
                        <a:rPr lang="en-US" sz="1400" b="1" kern="1200">
                          <a:effectLst/>
                        </a:rPr>
                        <a:t>No</a:t>
                      </a:r>
                      <a:endParaRPr lang="en-US"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c>
                  <a:txBody>
                    <a:bodyPr/>
                    <a:lstStyle/>
                    <a:p>
                      <a:pPr marL="0" marR="0" algn="ctr" fontAlgn="b">
                        <a:spcBef>
                          <a:spcPts val="0"/>
                        </a:spcBef>
                        <a:spcAft>
                          <a:spcPts val="0"/>
                        </a:spcAft>
                      </a:pPr>
                      <a:r>
                        <a:rPr lang="en-US" sz="1400" b="1" kern="1200" dirty="0">
                          <a:effectLst/>
                        </a:rPr>
                        <a:t>98.36%</a:t>
                      </a:r>
                      <a:endParaRPr lang="en-US" sz="1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1354" marR="61354" marT="0" marB="0" anchor="b"/>
                </a:tc>
              </a:tr>
              <a:tr h="225082">
                <a:tc>
                  <a:txBody>
                    <a:bodyPr/>
                    <a:lstStyle/>
                    <a:p>
                      <a:pPr algn="ctr" fontAlgn="b"/>
                      <a:r>
                        <a:rPr lang="en-US" sz="1400" b="1" i="0" u="none" strike="noStrike" dirty="0">
                          <a:solidFill>
                            <a:schemeClr val="bg1"/>
                          </a:solidFill>
                          <a:effectLst/>
                          <a:latin typeface="Calibri" panose="020F0502020204030204" pitchFamily="34" charset="0"/>
                        </a:rPr>
                        <a:t>R</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William Timmons</a:t>
                      </a: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$301,452</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Yes</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No* </a:t>
                      </a:r>
                      <a:r>
                        <a:rPr lang="en-US" sz="1000" b="1" i="0" u="none" strike="noStrike" dirty="0">
                          <a:solidFill>
                            <a:srgbClr val="000000"/>
                          </a:solidFill>
                          <a:effectLst/>
                          <a:latin typeface="Calibri" panose="020F0502020204030204" pitchFamily="34" charset="0"/>
                        </a:rPr>
                        <a:t>(3rd </a:t>
                      </a:r>
                      <a:r>
                        <a:rPr lang="en-US" sz="1000" b="1" i="0" u="none" strike="noStrike" dirty="0" smtClean="0">
                          <a:solidFill>
                            <a:srgbClr val="000000"/>
                          </a:solidFill>
                          <a:effectLst/>
                          <a:latin typeface="Calibri" panose="020F0502020204030204" pitchFamily="34" charset="0"/>
                        </a:rPr>
                        <a:t>Party)</a:t>
                      </a:r>
                      <a:endParaRPr lang="en-US" sz="10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84.46%</a:t>
                      </a:r>
                    </a:p>
                  </a:txBody>
                  <a:tcPr marL="9525" marR="9525" marT="9525" marB="0" anchor="b"/>
                </a:tc>
              </a:tr>
              <a:tr h="225082">
                <a:tc>
                  <a:txBody>
                    <a:bodyPr/>
                    <a:lstStyle/>
                    <a:p>
                      <a:pPr algn="ctr" fontAlgn="b"/>
                      <a:r>
                        <a:rPr lang="en-US" sz="1400" b="1" i="0" u="none" strike="noStrike" dirty="0">
                          <a:solidFill>
                            <a:schemeClr val="bg1"/>
                          </a:solidFill>
                          <a:effectLst/>
                          <a:latin typeface="Calibri" panose="020F0502020204030204" pitchFamily="34" charset="0"/>
                        </a:rPr>
                        <a:t>D</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Karl B. Allen</a:t>
                      </a: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$71,832</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Yes</a:t>
                      </a:r>
                    </a:p>
                  </a:txBody>
                  <a:tcPr marL="9525" marR="9525" marT="9525" marB="0" anchor="b"/>
                </a:tc>
                <a:tc>
                  <a:txBody>
                    <a:bodyPr/>
                    <a:lstStyle/>
                    <a:p>
                      <a:pPr algn="ctr" fontAlgn="b"/>
                      <a:r>
                        <a:rPr lang="en-US" sz="1400" b="1" i="0" u="none" strike="noStrike" dirty="0">
                          <a:solidFill>
                            <a:srgbClr val="FF0000"/>
                          </a:solidFill>
                          <a:effectLst/>
                          <a:latin typeface="Calibri" panose="020F0502020204030204" pitchFamily="34" charset="0"/>
                        </a:rPr>
                        <a:t>Yes</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61.86%</a:t>
                      </a:r>
                    </a:p>
                  </a:txBody>
                  <a:tcPr marL="9525" marR="9525" marT="9525" marB="0" anchor="b"/>
                </a:tc>
              </a:tr>
              <a:tr h="225082">
                <a:tc>
                  <a:txBody>
                    <a:bodyPr/>
                    <a:lstStyle/>
                    <a:p>
                      <a:pPr algn="ctr" fontAlgn="b"/>
                      <a:endParaRPr lang="en-US" sz="1400" b="1" i="0" u="none" strike="noStrike" dirty="0">
                        <a:solidFill>
                          <a:schemeClr val="bg1"/>
                        </a:solidFill>
                        <a:effectLst/>
                        <a:latin typeface="Calibri" panose="020F0502020204030204" pitchFamily="34" charset="0"/>
                      </a:endParaRPr>
                    </a:p>
                  </a:txBody>
                  <a:tcPr marL="9525" marR="9525" marT="9525" marB="0" anchor="b"/>
                </a:tc>
                <a:tc>
                  <a:txBody>
                    <a:bodyPr/>
                    <a:lstStyle/>
                    <a:p>
                      <a:pPr algn="l" fontAlgn="b"/>
                      <a:r>
                        <a:rPr lang="en-US" sz="1400" b="1" i="0" u="none" strike="noStrike" dirty="0" smtClean="0">
                          <a:solidFill>
                            <a:srgbClr val="0070C0"/>
                          </a:solidFill>
                          <a:effectLst/>
                          <a:latin typeface="Calibri" panose="020F0502020204030204" pitchFamily="34" charset="0"/>
                        </a:rPr>
                        <a:t>HOUSE</a:t>
                      </a:r>
                      <a:endParaRPr lang="en-US" sz="1400" b="1" i="0" u="none" strike="noStrike" dirty="0">
                        <a:solidFill>
                          <a:srgbClr val="0070C0"/>
                        </a:solidFill>
                        <a:effectLst/>
                        <a:latin typeface="Calibri" panose="020F0502020204030204" pitchFamily="34" charset="0"/>
                      </a:endParaRPr>
                    </a:p>
                  </a:txBody>
                  <a:tcPr marL="9525" marR="9525" marT="9525" marB="0" anchor="b"/>
                </a:tc>
                <a:tc>
                  <a:txBody>
                    <a:bodyPr/>
                    <a:lstStyle/>
                    <a:p>
                      <a:pPr algn="r" fontAlgn="b"/>
                      <a:endParaRPr lang="en-US" sz="1400" b="1" i="0" u="none" strike="noStrike" dirty="0">
                        <a:solidFill>
                          <a:srgbClr val="00B050"/>
                        </a:solidFill>
                        <a:effectLst/>
                        <a:latin typeface="Calibri" panose="020F0502020204030204" pitchFamily="34" charset="0"/>
                      </a:endParaRPr>
                    </a:p>
                  </a:txBody>
                  <a:tcPr marL="9525" marR="9525" marT="9525" marB="0" anchor="b"/>
                </a:tc>
                <a:tc>
                  <a:txBody>
                    <a:bodyPr/>
                    <a:lstStyle/>
                    <a:p>
                      <a:pPr algn="ctr" fontAlgn="b"/>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1" i="0" u="none" strike="noStrike">
                        <a:solidFill>
                          <a:srgbClr val="000000"/>
                        </a:solidFill>
                        <a:effectLst/>
                        <a:latin typeface="Calibri" panose="020F0502020204030204" pitchFamily="34" charset="0"/>
                      </a:endParaRPr>
                    </a:p>
                  </a:txBody>
                  <a:tcPr marL="9525" marR="9525" marT="9525" marB="0" anchor="b"/>
                </a:tc>
              </a:tr>
              <a:tr h="225082">
                <a:tc>
                  <a:txBody>
                    <a:bodyPr/>
                    <a:lstStyle/>
                    <a:p>
                      <a:pPr algn="ctr" fontAlgn="b"/>
                      <a:r>
                        <a:rPr lang="en-US" sz="1400" b="1" i="0" u="none" strike="noStrike" dirty="0">
                          <a:solidFill>
                            <a:schemeClr val="bg1"/>
                          </a:solidFill>
                          <a:effectLst/>
                          <a:latin typeface="Calibri" panose="020F0502020204030204" pitchFamily="34" charset="0"/>
                        </a:rPr>
                        <a:t>R</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Mike Burns</a:t>
                      </a: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$8,300</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99.37%</a:t>
                      </a:r>
                    </a:p>
                  </a:txBody>
                  <a:tcPr marL="9525" marR="9525" marT="9525" marB="0" anchor="b"/>
                </a:tc>
              </a:tr>
              <a:tr h="225082">
                <a:tc>
                  <a:txBody>
                    <a:bodyPr/>
                    <a:lstStyle/>
                    <a:p>
                      <a:pPr algn="ctr" fontAlgn="b"/>
                      <a:r>
                        <a:rPr lang="en-US" sz="1400" b="1" i="0" u="none" strike="noStrike" dirty="0">
                          <a:solidFill>
                            <a:schemeClr val="bg1"/>
                          </a:solidFill>
                          <a:effectLst/>
                          <a:latin typeface="Calibri" panose="020F0502020204030204" pitchFamily="34" charset="0"/>
                        </a:rPr>
                        <a:t>R</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Tommy M. Stringer</a:t>
                      </a: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$5,000</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99.14%</a:t>
                      </a:r>
                    </a:p>
                  </a:txBody>
                  <a:tcPr marL="9525" marR="9525" marT="9525" marB="0" anchor="b"/>
                </a:tc>
              </a:tr>
              <a:tr h="225082">
                <a:tc>
                  <a:txBody>
                    <a:bodyPr/>
                    <a:lstStyle/>
                    <a:p>
                      <a:pPr algn="ctr" fontAlgn="b"/>
                      <a:r>
                        <a:rPr lang="en-US" sz="1400" b="1" i="0" u="none" strike="noStrike" dirty="0">
                          <a:solidFill>
                            <a:schemeClr val="bg1"/>
                          </a:solidFill>
                          <a:effectLst/>
                          <a:latin typeface="Calibri" panose="020F0502020204030204" pitchFamily="34" charset="0"/>
                        </a:rPr>
                        <a:t>R</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William M. "Bill" </a:t>
                      </a:r>
                      <a:r>
                        <a:rPr lang="en-US" sz="1400" b="1" i="0" u="none" strike="noStrike" dirty="0" err="1">
                          <a:solidFill>
                            <a:srgbClr val="000000"/>
                          </a:solidFill>
                          <a:effectLst/>
                          <a:latin typeface="Calibri" panose="020F0502020204030204" pitchFamily="34" charset="0"/>
                        </a:rPr>
                        <a:t>Chumley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$10,479</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99.01%</a:t>
                      </a:r>
                    </a:p>
                  </a:txBody>
                  <a:tcPr marL="9525" marR="9525" marT="9525" marB="0" anchor="b"/>
                </a:tc>
              </a:tr>
              <a:tr h="225082">
                <a:tc>
                  <a:txBody>
                    <a:bodyPr/>
                    <a:lstStyle/>
                    <a:p>
                      <a:pPr algn="ctr" fontAlgn="b"/>
                      <a:r>
                        <a:rPr lang="en-US" sz="1400" b="1" i="0" u="none" strike="noStrike" dirty="0">
                          <a:solidFill>
                            <a:schemeClr val="bg1"/>
                          </a:solidFill>
                          <a:effectLst/>
                          <a:latin typeface="Calibri" panose="020F0502020204030204" pitchFamily="34" charset="0"/>
                        </a:rPr>
                        <a:t>R</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Phyllis Henderson</a:t>
                      </a: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$41,077</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98.93%</a:t>
                      </a:r>
                    </a:p>
                  </a:txBody>
                  <a:tcPr marL="9525" marR="9525" marT="9525" marB="0" anchor="b"/>
                </a:tc>
              </a:tr>
              <a:tr h="225082">
                <a:tc>
                  <a:txBody>
                    <a:bodyPr/>
                    <a:lstStyle/>
                    <a:p>
                      <a:pPr algn="ctr" fontAlgn="b"/>
                      <a:r>
                        <a:rPr lang="en-US" sz="1400" b="1" i="0" u="none" strike="noStrike">
                          <a:solidFill>
                            <a:schemeClr val="bg1"/>
                          </a:solidFill>
                          <a:effectLst/>
                          <a:latin typeface="Calibri" panose="020F0502020204030204" pitchFamily="34" charset="0"/>
                        </a:rPr>
                        <a:t>R</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Eric M. </a:t>
                      </a:r>
                      <a:r>
                        <a:rPr lang="en-US" sz="1400" b="1" i="0" u="none" strike="noStrike" dirty="0" err="1">
                          <a:solidFill>
                            <a:srgbClr val="000000"/>
                          </a:solidFill>
                          <a:effectLst/>
                          <a:latin typeface="Calibri" panose="020F0502020204030204" pitchFamily="34" charset="0"/>
                        </a:rPr>
                        <a:t>Bedingfield</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$1,000</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98.84%</a:t>
                      </a:r>
                    </a:p>
                  </a:txBody>
                  <a:tcPr marL="9525" marR="9525" marT="9525" marB="0" anchor="b"/>
                </a:tc>
              </a:tr>
              <a:tr h="225082">
                <a:tc>
                  <a:txBody>
                    <a:bodyPr/>
                    <a:lstStyle/>
                    <a:p>
                      <a:pPr algn="ctr" fontAlgn="b"/>
                      <a:r>
                        <a:rPr lang="en-US" sz="1400" b="1" i="0" u="none" strike="noStrike" dirty="0">
                          <a:solidFill>
                            <a:schemeClr val="bg1"/>
                          </a:solidFill>
                          <a:effectLst/>
                          <a:latin typeface="Calibri" panose="020F0502020204030204" pitchFamily="34" charset="0"/>
                        </a:rPr>
                        <a:t>R</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Bruce W. Bannister</a:t>
                      </a: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$106,844</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98.79%</a:t>
                      </a:r>
                    </a:p>
                  </a:txBody>
                  <a:tcPr marL="9525" marR="9525" marT="9525" marB="0" anchor="b"/>
                </a:tc>
              </a:tr>
              <a:tr h="225082">
                <a:tc>
                  <a:txBody>
                    <a:bodyPr/>
                    <a:lstStyle/>
                    <a:p>
                      <a:pPr algn="ctr" fontAlgn="b"/>
                      <a:r>
                        <a:rPr lang="en-US" sz="1400" b="1" i="0" u="none" strike="noStrike" dirty="0">
                          <a:solidFill>
                            <a:schemeClr val="bg1"/>
                          </a:solidFill>
                          <a:effectLst/>
                          <a:latin typeface="Calibri" panose="020F0502020204030204" pitchFamily="34" charset="0"/>
                        </a:rPr>
                        <a:t>R</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Merita A. "Rita" Allison</a:t>
                      </a: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$60,454</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98.69%</a:t>
                      </a:r>
                    </a:p>
                  </a:txBody>
                  <a:tcPr marL="9525" marR="9525" marT="9525" marB="0" anchor="b"/>
                </a:tc>
              </a:tr>
              <a:tr h="239891">
                <a:tc>
                  <a:txBody>
                    <a:bodyPr/>
                    <a:lstStyle/>
                    <a:p>
                      <a:pPr algn="ctr" fontAlgn="b"/>
                      <a:r>
                        <a:rPr lang="en-US" sz="1400" b="1" i="0" u="none" strike="noStrike">
                          <a:solidFill>
                            <a:schemeClr val="bg1"/>
                          </a:solidFill>
                          <a:effectLst/>
                          <a:latin typeface="Calibri" panose="020F0502020204030204" pitchFamily="34" charset="0"/>
                        </a:rPr>
                        <a:t>R</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Daniel P. Hamilton</a:t>
                      </a: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$23,024</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98.66%</a:t>
                      </a:r>
                    </a:p>
                  </a:txBody>
                  <a:tcPr marL="9525" marR="9525" marT="9525" marB="0" anchor="b"/>
                </a:tc>
              </a:tr>
              <a:tr h="225082">
                <a:tc>
                  <a:txBody>
                    <a:bodyPr/>
                    <a:lstStyle/>
                    <a:p>
                      <a:pPr algn="ctr" fontAlgn="b"/>
                      <a:r>
                        <a:rPr lang="en-US" sz="1400" b="1" i="0" u="none" strike="noStrike">
                          <a:solidFill>
                            <a:schemeClr val="bg1"/>
                          </a:solidFill>
                          <a:effectLst/>
                          <a:latin typeface="Calibri" panose="020F0502020204030204" pitchFamily="34" charset="0"/>
                        </a:rPr>
                        <a:t>R</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Dwight A. Loftis</a:t>
                      </a: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$18,822</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98.56%</a:t>
                      </a:r>
                    </a:p>
                  </a:txBody>
                  <a:tcPr marL="9525" marR="9525" marT="9525" marB="0" anchor="b"/>
                </a:tc>
              </a:tr>
              <a:tr h="225082">
                <a:tc>
                  <a:txBody>
                    <a:bodyPr/>
                    <a:lstStyle/>
                    <a:p>
                      <a:pPr algn="ctr" fontAlgn="b"/>
                      <a:r>
                        <a:rPr lang="en-US" sz="1400" b="1" i="0" u="none" strike="noStrike" dirty="0">
                          <a:solidFill>
                            <a:schemeClr val="bg1"/>
                          </a:solidFill>
                          <a:effectLst/>
                          <a:latin typeface="Calibri" panose="020F0502020204030204" pitchFamily="34" charset="0"/>
                        </a:rPr>
                        <a:t>R</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Garry R. Smith</a:t>
                      </a: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$23,082</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98.44%</a:t>
                      </a:r>
                    </a:p>
                  </a:txBody>
                  <a:tcPr marL="9525" marR="9525" marT="9525" marB="0" anchor="b"/>
                </a:tc>
              </a:tr>
              <a:tr h="225082">
                <a:tc>
                  <a:txBody>
                    <a:bodyPr/>
                    <a:lstStyle/>
                    <a:p>
                      <a:pPr algn="ctr" fontAlgn="b"/>
                      <a:r>
                        <a:rPr lang="en-US" sz="1400" b="1" i="0" u="none" strike="noStrike" dirty="0">
                          <a:solidFill>
                            <a:schemeClr val="bg1"/>
                          </a:solidFill>
                          <a:effectLst/>
                          <a:latin typeface="Calibri" panose="020F0502020204030204" pitchFamily="34" charset="0"/>
                        </a:rPr>
                        <a:t>D</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Chandra E. Dillard</a:t>
                      </a: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$21,903</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97.85%</a:t>
                      </a:r>
                    </a:p>
                  </a:txBody>
                  <a:tcPr marL="9525" marR="9525" marT="9525" marB="0" anchor="b"/>
                </a:tc>
              </a:tr>
              <a:tr h="113719">
                <a:tc>
                  <a:txBody>
                    <a:bodyPr/>
                    <a:lstStyle/>
                    <a:p>
                      <a:pPr algn="ctr" fontAlgn="b"/>
                      <a:r>
                        <a:rPr lang="en-US" sz="1400" b="1" i="0" u="none" strike="noStrike">
                          <a:solidFill>
                            <a:schemeClr val="bg1"/>
                          </a:solidFill>
                          <a:effectLst/>
                          <a:latin typeface="Calibri" panose="020F0502020204030204" pitchFamily="34" charset="0"/>
                        </a:rPr>
                        <a:t>R</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Jason Elliott</a:t>
                      </a: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$83,382</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Yes</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84.37%</a:t>
                      </a:r>
                    </a:p>
                  </a:txBody>
                  <a:tcPr marL="9525" marR="9525" marT="9525" marB="0" anchor="b"/>
                </a:tc>
              </a:tr>
              <a:tr h="225082">
                <a:tc>
                  <a:txBody>
                    <a:bodyPr/>
                    <a:lstStyle/>
                    <a:p>
                      <a:pPr algn="ctr" fontAlgn="b"/>
                      <a:r>
                        <a:rPr lang="en-US" sz="1400" b="1" i="0" u="none" strike="noStrike" dirty="0">
                          <a:solidFill>
                            <a:schemeClr val="bg1"/>
                          </a:solidFill>
                          <a:effectLst/>
                          <a:latin typeface="Calibri" panose="020F0502020204030204" pitchFamily="34" charset="0"/>
                        </a:rPr>
                        <a:t>R</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Joshua A. Putnam</a:t>
                      </a: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$14,150</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dirty="0">
                          <a:solidFill>
                            <a:srgbClr val="FF0000"/>
                          </a:solidFill>
                          <a:effectLst/>
                          <a:latin typeface="Calibri" panose="020F0502020204030204" pitchFamily="34" charset="0"/>
                        </a:rPr>
                        <a:t>Yes</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81.15%</a:t>
                      </a:r>
                    </a:p>
                  </a:txBody>
                  <a:tcPr marL="9525" marR="9525" marT="9525" marB="0" anchor="b"/>
                </a:tc>
              </a:tr>
              <a:tr h="225082">
                <a:tc>
                  <a:txBody>
                    <a:bodyPr/>
                    <a:lstStyle/>
                    <a:p>
                      <a:pPr algn="ctr" fontAlgn="b"/>
                      <a:r>
                        <a:rPr lang="en-US" sz="1400" b="1" i="0" u="none" strike="noStrike" dirty="0">
                          <a:solidFill>
                            <a:schemeClr val="bg1"/>
                          </a:solidFill>
                          <a:effectLst/>
                          <a:latin typeface="Calibri" panose="020F0502020204030204" pitchFamily="34" charset="0"/>
                        </a:rPr>
                        <a:t>D</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Leola C. Robinson-Simpson</a:t>
                      </a: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$12,439</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No</a:t>
                      </a:r>
                      <a:r>
                        <a:rPr lang="en-US" sz="1400" b="1" i="0" u="none" strike="noStrike" dirty="0" smtClean="0">
                          <a:solidFill>
                            <a:srgbClr val="000000"/>
                          </a:solidFill>
                          <a:effectLst/>
                          <a:latin typeface="Calibri" panose="020F0502020204030204" pitchFamily="34" charset="0"/>
                        </a:rPr>
                        <a:t>* </a:t>
                      </a:r>
                      <a:r>
                        <a:rPr lang="en-US" sz="1000" b="1" i="0" u="none" strike="noStrike" dirty="0" smtClean="0">
                          <a:solidFill>
                            <a:srgbClr val="000000"/>
                          </a:solidFill>
                          <a:effectLst/>
                          <a:latin typeface="Calibri" panose="020F0502020204030204" pitchFamily="34" charset="0"/>
                        </a:rPr>
                        <a:t>(</a:t>
                      </a:r>
                      <a:r>
                        <a:rPr lang="en-US" sz="1000" b="1" i="0" u="none" strike="noStrike" dirty="0">
                          <a:solidFill>
                            <a:srgbClr val="000000"/>
                          </a:solidFill>
                          <a:effectLst/>
                          <a:latin typeface="Calibri" panose="020F0502020204030204" pitchFamily="34" charset="0"/>
                        </a:rPr>
                        <a:t>3rd Party)</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79.46%</a:t>
                      </a:r>
                    </a:p>
                  </a:txBody>
                  <a:tcPr marL="9525" marR="9525" marT="9525" marB="0" anchor="b"/>
                </a:tc>
              </a:tr>
              <a:tr h="225082">
                <a:tc>
                  <a:txBody>
                    <a:bodyPr/>
                    <a:lstStyle/>
                    <a:p>
                      <a:pPr algn="ctr" fontAlgn="b"/>
                      <a:r>
                        <a:rPr lang="en-US" sz="1400" b="1" i="0" u="none" strike="noStrike" dirty="0">
                          <a:solidFill>
                            <a:schemeClr val="bg1"/>
                          </a:solidFill>
                          <a:effectLst/>
                          <a:latin typeface="Calibri" panose="020F0502020204030204" pitchFamily="34" charset="0"/>
                        </a:rPr>
                        <a:t>R</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Mark N. Willis</a:t>
                      </a: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$42,919</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dirty="0">
                          <a:solidFill>
                            <a:srgbClr val="FF0000"/>
                          </a:solidFill>
                          <a:effectLst/>
                          <a:latin typeface="Calibri" panose="020F0502020204030204" pitchFamily="34" charset="0"/>
                        </a:rPr>
                        <a:t>Yes</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65.34%</a:t>
                      </a:r>
                    </a:p>
                  </a:txBody>
                  <a:tcPr marL="9525" marR="9525" marT="9525" marB="0" anchor="b"/>
                </a:tc>
              </a:tr>
              <a:tr h="225082">
                <a:tc>
                  <a:txBody>
                    <a:bodyPr/>
                    <a:lstStyle/>
                    <a:p>
                      <a:pPr algn="ctr" fontAlgn="b"/>
                      <a:r>
                        <a:rPr lang="en-US" sz="1400" b="1" i="0" u="none" strike="noStrike" dirty="0">
                          <a:solidFill>
                            <a:schemeClr val="bg1"/>
                          </a:solidFill>
                          <a:effectLst/>
                          <a:latin typeface="Calibri" panose="020F0502020204030204" pitchFamily="34" charset="0"/>
                        </a:rPr>
                        <a:t>D</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Anne Parks</a:t>
                      </a:r>
                    </a:p>
                  </a:txBody>
                  <a:tcPr marL="9525" marR="9525" marT="9525" marB="0" anchor="b"/>
                </a:tc>
                <a:tc>
                  <a:txBody>
                    <a:bodyPr/>
                    <a:lstStyle/>
                    <a:p>
                      <a:pPr algn="r" fontAlgn="b"/>
                      <a:r>
                        <a:rPr lang="en-US" sz="1400" b="1" i="0" u="none" strike="noStrike" dirty="0">
                          <a:solidFill>
                            <a:srgbClr val="00B050"/>
                          </a:solidFill>
                          <a:effectLst/>
                          <a:latin typeface="Calibri" panose="020F0502020204030204" pitchFamily="34" charset="0"/>
                        </a:rPr>
                        <a:t>$26,894</a:t>
                      </a:r>
                    </a:p>
                  </a:txBody>
                  <a:tcPr marL="9525" marR="9525" marT="9525" marB="0" anchor="b"/>
                </a:tc>
                <a:tc>
                  <a:txBody>
                    <a:bodyPr/>
                    <a:lstStyle/>
                    <a:p>
                      <a:pPr algn="ctr" fontAlgn="b"/>
                      <a:r>
                        <a:rPr lang="en-US" sz="1400" b="1" i="0" u="none" strike="noStrike">
                          <a:solidFill>
                            <a:srgbClr val="000000"/>
                          </a:solidFill>
                          <a:effectLst/>
                          <a:latin typeface="Calibri" panose="020F0502020204030204" pitchFamily="34" charset="0"/>
                        </a:rPr>
                        <a:t>No</a:t>
                      </a:r>
                    </a:p>
                  </a:txBody>
                  <a:tcPr marL="9525" marR="9525" marT="9525" marB="0" anchor="b"/>
                </a:tc>
                <a:tc>
                  <a:txBody>
                    <a:bodyPr/>
                    <a:lstStyle/>
                    <a:p>
                      <a:pPr algn="ctr" fontAlgn="b"/>
                      <a:r>
                        <a:rPr lang="en-US" sz="1400" b="1" i="0" u="none" strike="noStrike" dirty="0">
                          <a:solidFill>
                            <a:srgbClr val="FF0000"/>
                          </a:solidFill>
                          <a:effectLst/>
                          <a:latin typeface="Calibri" panose="020F0502020204030204" pitchFamily="34" charset="0"/>
                        </a:rPr>
                        <a:t>Yes</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58.31%</a:t>
                      </a:r>
                    </a:p>
                  </a:txBody>
                  <a:tcPr marL="9525" marR="9525" marT="9525" marB="0" anchor="b"/>
                </a:tc>
              </a:tr>
            </a:tbl>
          </a:graphicData>
        </a:graphic>
      </p:graphicFrame>
      <p:sp>
        <p:nvSpPr>
          <p:cNvPr id="3" name="Down Arrow 2"/>
          <p:cNvSpPr/>
          <p:nvPr/>
        </p:nvSpPr>
        <p:spPr>
          <a:xfrm>
            <a:off x="2697018" y="783936"/>
            <a:ext cx="124692" cy="1766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own Arrow 3"/>
          <p:cNvSpPr/>
          <p:nvPr/>
        </p:nvSpPr>
        <p:spPr>
          <a:xfrm>
            <a:off x="2697018" y="2600036"/>
            <a:ext cx="124692" cy="1766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0" y="0"/>
            <a:ext cx="9144000" cy="584776"/>
          </a:xfrm>
          <a:prstGeom prst="rect">
            <a:avLst/>
          </a:prstGeom>
          <a:noFill/>
        </p:spPr>
        <p:txBody>
          <a:bodyPr wrap="square" rtlCol="0">
            <a:spAutoFit/>
          </a:bodyPr>
          <a:lstStyle/>
          <a:p>
            <a:pPr algn="ctr"/>
            <a:r>
              <a:rPr lang="en-US" sz="3200" b="1" dirty="0">
                <a:latin typeface="Calibri"/>
                <a:cs typeface="Calibri"/>
              </a:rPr>
              <a:t>Greenville County</a:t>
            </a:r>
          </a:p>
        </p:txBody>
      </p:sp>
    </p:spTree>
    <p:extLst>
      <p:ext uri="{BB962C8B-B14F-4D97-AF65-F5344CB8AC3E}">
        <p14:creationId xmlns:p14="http://schemas.microsoft.com/office/powerpoint/2010/main" val="1591359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txBox="1">
            <a:spLocks noGrp="1"/>
          </p:cNvSpPr>
          <p:nvPr>
            <p:ph type="title"/>
          </p:nvPr>
        </p:nvSpPr>
        <p:spPr>
          <a:xfrm>
            <a:off x="381000" y="304800"/>
            <a:ext cx="8229600" cy="533400"/>
          </a:xfrm>
        </p:spPr>
        <p:txBody>
          <a:bodyPr/>
          <a:lstStyle/>
          <a:p>
            <a:pPr>
              <a:spcBef>
                <a:spcPct val="0"/>
              </a:spcBef>
              <a:spcAft>
                <a:spcPct val="0"/>
              </a:spcAft>
              <a:buClr>
                <a:srgbClr val="000000"/>
              </a:buClr>
              <a:buFont typeface="Calibri" pitchFamily="34" charset="0"/>
              <a:buNone/>
            </a:pPr>
            <a:r>
              <a:rPr lang="en-US" sz="3600" b="1" dirty="0" smtClean="0">
                <a:solidFill>
                  <a:srgbClr val="000000"/>
                </a:solidFill>
                <a:latin typeface="Calibri" pitchFamily="34" charset="0"/>
                <a:ea typeface="ＭＳ Ｐゴシック" pitchFamily="34" charset="-128"/>
                <a:sym typeface="Calibri" pitchFamily="34" charset="0"/>
              </a:rPr>
              <a:t>Our democracy is threatened by:</a:t>
            </a:r>
            <a:endParaRPr lang="en-US" sz="3600" b="1" dirty="0">
              <a:solidFill>
                <a:srgbClr val="FF0000"/>
              </a:solidFill>
              <a:latin typeface="Calibri" pitchFamily="34" charset="0"/>
              <a:ea typeface="ＭＳ Ｐゴシック" pitchFamily="34" charset="-128"/>
              <a:sym typeface="Calibri" pitchFamily="34" charset="0"/>
            </a:endParaRPr>
          </a:p>
        </p:txBody>
      </p:sp>
      <p:sp>
        <p:nvSpPr>
          <p:cNvPr id="174" name="Shape 174"/>
          <p:cNvSpPr txBox="1">
            <a:spLocks noGrp="1"/>
          </p:cNvSpPr>
          <p:nvPr>
            <p:ph type="body" idx="1"/>
          </p:nvPr>
        </p:nvSpPr>
        <p:spPr>
          <a:xfrm>
            <a:off x="152400" y="914400"/>
            <a:ext cx="8763000" cy="5562600"/>
          </a:xfrm>
        </p:spPr>
        <p:txBody>
          <a:bodyPr tIns="45700" bIns="45700"/>
          <a:lstStyle/>
          <a:p>
            <a:pPr marL="0" indent="0" eaLnBrk="1" hangingPunct="1">
              <a:lnSpc>
                <a:spcPct val="90000"/>
              </a:lnSpc>
              <a:spcBef>
                <a:spcPts val="588"/>
              </a:spcBef>
              <a:spcAft>
                <a:spcPct val="0"/>
              </a:spcAft>
              <a:buClr>
                <a:srgbClr val="000000"/>
              </a:buClr>
              <a:buSzPct val="97000"/>
              <a:buNone/>
              <a:defRPr/>
            </a:pPr>
            <a:r>
              <a:rPr lang="en-US" sz="2800" dirty="0" smtClean="0">
                <a:solidFill>
                  <a:srgbClr val="000000"/>
                </a:solidFill>
                <a:latin typeface="Calibri" charset="0"/>
                <a:ea typeface="ＭＳ Ｐゴシック" charset="0"/>
                <a:cs typeface="Calibri" charset="0"/>
                <a:sym typeface="Calibri" charset="0"/>
              </a:rPr>
              <a:t>• Unregulated cash that has corrupted politics.</a:t>
            </a:r>
          </a:p>
          <a:p>
            <a:pPr marL="0" indent="0" eaLnBrk="1" hangingPunct="1">
              <a:lnSpc>
                <a:spcPct val="90000"/>
              </a:lnSpc>
              <a:spcBef>
                <a:spcPts val="588"/>
              </a:spcBef>
              <a:spcAft>
                <a:spcPct val="0"/>
              </a:spcAft>
              <a:buClr>
                <a:srgbClr val="000000"/>
              </a:buClr>
              <a:buSzPct val="97000"/>
              <a:buNone/>
              <a:defRPr/>
            </a:pPr>
            <a:r>
              <a:rPr lang="en-US" sz="2800" dirty="0" smtClean="0">
                <a:solidFill>
                  <a:srgbClr val="000000"/>
                </a:solidFill>
                <a:latin typeface="Calibri" charset="0"/>
                <a:ea typeface="ＭＳ Ｐゴシック" charset="0"/>
                <a:cs typeface="Calibri" charset="0"/>
                <a:sym typeface="Calibri" charset="0"/>
              </a:rPr>
              <a:t>• Corporations have become people and money is speech.</a:t>
            </a:r>
          </a:p>
          <a:p>
            <a:pPr marL="0" indent="0" eaLnBrk="1" hangingPunct="1">
              <a:lnSpc>
                <a:spcPct val="90000"/>
              </a:lnSpc>
              <a:spcBef>
                <a:spcPts val="588"/>
              </a:spcBef>
              <a:spcAft>
                <a:spcPct val="0"/>
              </a:spcAft>
              <a:buClr>
                <a:srgbClr val="000000"/>
              </a:buClr>
              <a:buSzPct val="97000"/>
              <a:buNone/>
              <a:defRPr/>
            </a:pPr>
            <a:r>
              <a:rPr lang="en-US" sz="2800" dirty="0" smtClean="0">
                <a:solidFill>
                  <a:srgbClr val="000000"/>
                </a:solidFill>
                <a:latin typeface="Calibri" charset="0"/>
                <a:ea typeface="ＭＳ Ｐゴシック" charset="0"/>
                <a:cs typeface="Calibri" charset="0"/>
                <a:sym typeface="Calibri" charset="0"/>
              </a:rPr>
              <a:t>• Private profits determine public policies</a:t>
            </a:r>
          </a:p>
          <a:p>
            <a:pPr marL="0" indent="0" eaLnBrk="1" hangingPunct="1">
              <a:lnSpc>
                <a:spcPct val="90000"/>
              </a:lnSpc>
              <a:spcBef>
                <a:spcPts val="588"/>
              </a:spcBef>
              <a:spcAft>
                <a:spcPct val="0"/>
              </a:spcAft>
              <a:buClr>
                <a:srgbClr val="000000"/>
              </a:buClr>
              <a:buSzPct val="97000"/>
              <a:buNone/>
              <a:defRPr/>
            </a:pPr>
            <a:r>
              <a:rPr lang="en-US" sz="2800" dirty="0" smtClean="0">
                <a:solidFill>
                  <a:srgbClr val="000000"/>
                </a:solidFill>
                <a:latin typeface="Calibri" charset="0"/>
                <a:ea typeface="ＭＳ Ｐゴシック" charset="0"/>
                <a:cs typeface="Calibri" charset="0"/>
                <a:sym typeface="Calibri" charset="0"/>
              </a:rPr>
              <a:t>• Partisan Gerrymandering has been allowed to rig elections and end representative democracy.</a:t>
            </a:r>
          </a:p>
          <a:p>
            <a:pPr marL="0" indent="0" eaLnBrk="1" hangingPunct="1">
              <a:lnSpc>
                <a:spcPct val="90000"/>
              </a:lnSpc>
              <a:spcBef>
                <a:spcPts val="588"/>
              </a:spcBef>
              <a:spcAft>
                <a:spcPct val="0"/>
              </a:spcAft>
              <a:buClr>
                <a:srgbClr val="000000"/>
              </a:buClr>
              <a:buSzPct val="97000"/>
              <a:buNone/>
              <a:defRPr/>
            </a:pPr>
            <a:r>
              <a:rPr lang="en-US" sz="2800" dirty="0" smtClean="0">
                <a:solidFill>
                  <a:srgbClr val="000000"/>
                </a:solidFill>
                <a:latin typeface="Calibri" charset="0"/>
                <a:ea typeface="ＭＳ Ｐゴシック" charset="0"/>
                <a:cs typeface="Calibri" charset="0"/>
                <a:sym typeface="Calibri" charset="0"/>
              </a:rPr>
              <a:t>• Voter registration and restrictive laws suppress the vote.</a:t>
            </a:r>
          </a:p>
          <a:p>
            <a:pPr marL="0" indent="0" eaLnBrk="1" hangingPunct="1">
              <a:lnSpc>
                <a:spcPct val="90000"/>
              </a:lnSpc>
              <a:spcBef>
                <a:spcPts val="588"/>
              </a:spcBef>
              <a:spcAft>
                <a:spcPct val="0"/>
              </a:spcAft>
              <a:buClr>
                <a:srgbClr val="000000"/>
              </a:buClr>
              <a:buSzPct val="97000"/>
              <a:buNone/>
              <a:defRPr/>
            </a:pPr>
            <a:r>
              <a:rPr lang="en-US" sz="2800" dirty="0" smtClean="0">
                <a:solidFill>
                  <a:srgbClr val="000000"/>
                </a:solidFill>
                <a:latin typeface="Calibri" charset="0"/>
                <a:ea typeface="ＭＳ Ｐゴシック" charset="0"/>
                <a:cs typeface="Calibri" charset="0"/>
                <a:sym typeface="Calibri" charset="0"/>
              </a:rPr>
              <a:t>• </a:t>
            </a:r>
            <a:r>
              <a:rPr lang="en-US" sz="2800" dirty="0" smtClean="0">
                <a:solidFill>
                  <a:srgbClr val="000000"/>
                </a:solidFill>
                <a:ea typeface="ＭＳ Ｐゴシック" charset="0"/>
                <a:sym typeface="Calibri" charset="0"/>
              </a:rPr>
              <a:t>The two party system that George Washington warned against, fights for dominance over money and power and fails to serve their true mission of just governance.</a:t>
            </a:r>
          </a:p>
          <a:p>
            <a:pPr marL="0" indent="0" eaLnBrk="1" hangingPunct="1">
              <a:lnSpc>
                <a:spcPct val="90000"/>
              </a:lnSpc>
              <a:spcBef>
                <a:spcPts val="588"/>
              </a:spcBef>
              <a:spcAft>
                <a:spcPct val="0"/>
              </a:spcAft>
              <a:buClr>
                <a:srgbClr val="000000"/>
              </a:buClr>
              <a:buSzPct val="97000"/>
              <a:buNone/>
              <a:defRPr/>
            </a:pPr>
            <a:r>
              <a:rPr lang="en-US" sz="2800" dirty="0" smtClean="0">
                <a:solidFill>
                  <a:srgbClr val="000000"/>
                </a:solidFill>
                <a:ea typeface="ＭＳ Ｐゴシック" charset="0"/>
                <a:sym typeface="Calibri" charset="0"/>
              </a:rPr>
              <a:t>• There is no popular party that holds incumbents accountable.</a:t>
            </a:r>
          </a:p>
          <a:p>
            <a:pPr marL="0" indent="0" eaLnBrk="1" hangingPunct="1">
              <a:lnSpc>
                <a:spcPct val="90000"/>
              </a:lnSpc>
              <a:spcBef>
                <a:spcPts val="588"/>
              </a:spcBef>
              <a:spcAft>
                <a:spcPct val="0"/>
              </a:spcAft>
              <a:buClr>
                <a:srgbClr val="000000"/>
              </a:buClr>
              <a:buSzPct val="97000"/>
              <a:buNone/>
              <a:defRPr/>
            </a:pPr>
            <a:r>
              <a:rPr lang="en-US" sz="2800" dirty="0" smtClean="0">
                <a:solidFill>
                  <a:srgbClr val="000000"/>
                </a:solidFill>
                <a:ea typeface="ＭＳ Ｐゴシック" charset="0"/>
                <a:sym typeface="Calibri" charset="0"/>
              </a:rPr>
              <a:t>• Citizens who forget their history</a:t>
            </a:r>
            <a:r>
              <a:rPr lang="en-US" sz="2800" dirty="0">
                <a:solidFill>
                  <a:srgbClr val="000000"/>
                </a:solidFill>
                <a:ea typeface="ＭＳ Ｐゴシック" charset="0"/>
                <a:sym typeface="Calibri" charset="0"/>
              </a:rPr>
              <a:t>, their responsibility to </a:t>
            </a:r>
            <a:r>
              <a:rPr lang="en-US" sz="2800" dirty="0" smtClean="0">
                <a:solidFill>
                  <a:srgbClr val="000000"/>
                </a:solidFill>
                <a:ea typeface="ＭＳ Ｐゴシック" charset="0"/>
                <a:sym typeface="Calibri" charset="0"/>
              </a:rPr>
              <a:t>resist and the hope that come from a good and noble fight.</a:t>
            </a:r>
          </a:p>
          <a:p>
            <a:pPr marL="0" indent="0" eaLnBrk="1" hangingPunct="1">
              <a:lnSpc>
                <a:spcPct val="90000"/>
              </a:lnSpc>
              <a:spcBef>
                <a:spcPts val="588"/>
              </a:spcBef>
              <a:spcAft>
                <a:spcPct val="0"/>
              </a:spcAft>
              <a:buClr>
                <a:srgbClr val="000000"/>
              </a:buClr>
              <a:buSzPct val="97000"/>
              <a:buNone/>
              <a:defRPr/>
            </a:pPr>
            <a:endParaRPr lang="en-US" sz="2800" dirty="0" smtClean="0">
              <a:solidFill>
                <a:srgbClr val="000000"/>
              </a:solidFill>
              <a:ea typeface="ＭＳ Ｐゴシック" charset="0"/>
              <a:sym typeface="Calibri" charset="0"/>
            </a:endParaRPr>
          </a:p>
          <a:p>
            <a:pPr marL="0" indent="0" eaLnBrk="1" hangingPunct="1">
              <a:lnSpc>
                <a:spcPct val="90000"/>
              </a:lnSpc>
              <a:spcBef>
                <a:spcPts val="588"/>
              </a:spcBef>
              <a:spcAft>
                <a:spcPct val="0"/>
              </a:spcAft>
              <a:buClr>
                <a:srgbClr val="000000"/>
              </a:buClr>
              <a:buSzPct val="97000"/>
              <a:buNone/>
              <a:defRPr/>
            </a:pPr>
            <a:endParaRPr lang="en-US" sz="2800" dirty="0" smtClean="0">
              <a:solidFill>
                <a:srgbClr val="000000"/>
              </a:solidFill>
              <a:ea typeface="ＭＳ Ｐゴシック" charset="0"/>
              <a:sym typeface="Calibri" charset="0"/>
            </a:endParaRPr>
          </a:p>
        </p:txBody>
      </p:sp>
    </p:spTree>
  </p:cSld>
  <p:clrMapOvr>
    <a:masterClrMapping/>
  </p:clrMapOvr>
  <p:transition xmlns:p14="http://schemas.microsoft.com/office/powerpoint/2010/main" spd="slow">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
                                            <p:txEl>
                                              <p:pRg st="0" end="0"/>
                                            </p:txEl>
                                          </p:spTgt>
                                        </p:tgtEl>
                                        <p:attrNameLst>
                                          <p:attrName>style.visibility</p:attrName>
                                        </p:attrNameLst>
                                      </p:cBhvr>
                                      <p:to>
                                        <p:strVal val="visible"/>
                                      </p:to>
                                    </p:set>
                                    <p:animEffect transition="in" filter="fade">
                                      <p:cBhvr>
                                        <p:cTn id="7" dur="500"/>
                                        <p:tgtEl>
                                          <p:spTgt spid="1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
                                            <p:txEl>
                                              <p:pRg st="1" end="1"/>
                                            </p:txEl>
                                          </p:spTgt>
                                        </p:tgtEl>
                                        <p:attrNameLst>
                                          <p:attrName>style.visibility</p:attrName>
                                        </p:attrNameLst>
                                      </p:cBhvr>
                                      <p:to>
                                        <p:strVal val="visible"/>
                                      </p:to>
                                    </p:set>
                                    <p:animEffect transition="in" filter="fade">
                                      <p:cBhvr>
                                        <p:cTn id="12" dur="500"/>
                                        <p:tgtEl>
                                          <p:spTgt spid="17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4">
                                            <p:txEl>
                                              <p:pRg st="2" end="2"/>
                                            </p:txEl>
                                          </p:spTgt>
                                        </p:tgtEl>
                                        <p:attrNameLst>
                                          <p:attrName>style.visibility</p:attrName>
                                        </p:attrNameLst>
                                      </p:cBhvr>
                                      <p:to>
                                        <p:strVal val="visible"/>
                                      </p:to>
                                    </p:set>
                                    <p:animEffect transition="in" filter="fade">
                                      <p:cBhvr>
                                        <p:cTn id="17" dur="500"/>
                                        <p:tgtEl>
                                          <p:spTgt spid="17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4">
                                            <p:txEl>
                                              <p:pRg st="3" end="3"/>
                                            </p:txEl>
                                          </p:spTgt>
                                        </p:tgtEl>
                                        <p:attrNameLst>
                                          <p:attrName>style.visibility</p:attrName>
                                        </p:attrNameLst>
                                      </p:cBhvr>
                                      <p:to>
                                        <p:strVal val="visible"/>
                                      </p:to>
                                    </p:set>
                                    <p:animEffect transition="in" filter="fade">
                                      <p:cBhvr>
                                        <p:cTn id="22" dur="500"/>
                                        <p:tgtEl>
                                          <p:spTgt spid="17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4">
                                            <p:txEl>
                                              <p:pRg st="4" end="4"/>
                                            </p:txEl>
                                          </p:spTgt>
                                        </p:tgtEl>
                                        <p:attrNameLst>
                                          <p:attrName>style.visibility</p:attrName>
                                        </p:attrNameLst>
                                      </p:cBhvr>
                                      <p:to>
                                        <p:strVal val="visible"/>
                                      </p:to>
                                    </p:set>
                                    <p:animEffect transition="in" filter="fade">
                                      <p:cBhvr>
                                        <p:cTn id="27" dur="500"/>
                                        <p:tgtEl>
                                          <p:spTgt spid="17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4">
                                            <p:txEl>
                                              <p:pRg st="5" end="5"/>
                                            </p:txEl>
                                          </p:spTgt>
                                        </p:tgtEl>
                                        <p:attrNameLst>
                                          <p:attrName>style.visibility</p:attrName>
                                        </p:attrNameLst>
                                      </p:cBhvr>
                                      <p:to>
                                        <p:strVal val="visible"/>
                                      </p:to>
                                    </p:set>
                                    <p:animEffect transition="in" filter="fade">
                                      <p:cBhvr>
                                        <p:cTn id="32" dur="500"/>
                                        <p:tgtEl>
                                          <p:spTgt spid="17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4">
                                            <p:txEl>
                                              <p:pRg st="6" end="6"/>
                                            </p:txEl>
                                          </p:spTgt>
                                        </p:tgtEl>
                                        <p:attrNameLst>
                                          <p:attrName>style.visibility</p:attrName>
                                        </p:attrNameLst>
                                      </p:cBhvr>
                                      <p:to>
                                        <p:strVal val="visible"/>
                                      </p:to>
                                    </p:set>
                                    <p:animEffect transition="in" filter="fade">
                                      <p:cBhvr>
                                        <p:cTn id="37" dur="500"/>
                                        <p:tgtEl>
                                          <p:spTgt spid="17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74">
                                            <p:txEl>
                                              <p:pRg st="7" end="7"/>
                                            </p:txEl>
                                          </p:spTgt>
                                        </p:tgtEl>
                                        <p:attrNameLst>
                                          <p:attrName>style.visibility</p:attrName>
                                        </p:attrNameLst>
                                      </p:cBhvr>
                                      <p:to>
                                        <p:strVal val="visible"/>
                                      </p:to>
                                    </p:set>
                                    <p:animEffect transition="in" filter="fade">
                                      <p:cBhvr>
                                        <p:cTn id="42" dur="500"/>
                                        <p:tgtEl>
                                          <p:spTgt spid="17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3600" b="1" dirty="0" smtClean="0"/>
              <a:t>To Win, We Must:</a:t>
            </a:r>
            <a:endParaRPr lang="en-US" b="1" dirty="0"/>
          </a:p>
        </p:txBody>
      </p:sp>
      <p:sp>
        <p:nvSpPr>
          <p:cNvPr id="3" name="Text Placeholder 2"/>
          <p:cNvSpPr>
            <a:spLocks noGrp="1"/>
          </p:cNvSpPr>
          <p:nvPr>
            <p:ph type="body" idx="1"/>
          </p:nvPr>
        </p:nvSpPr>
        <p:spPr>
          <a:xfrm>
            <a:off x="228600" y="609600"/>
            <a:ext cx="8686800" cy="6096000"/>
          </a:xfrm>
        </p:spPr>
        <p:txBody>
          <a:bodyPr/>
          <a:lstStyle/>
          <a:p>
            <a:pPr indent="-342900" eaLnBrk="1" fontAlgn="auto" hangingPunct="1">
              <a:spcBef>
                <a:spcPts val="518"/>
              </a:spcBef>
              <a:buSzPct val="99231"/>
              <a:defRPr/>
            </a:pPr>
            <a:r>
              <a:rPr lang="en-US" sz="2800" dirty="0"/>
              <a:t>Focus on popular education and growing new leaders</a:t>
            </a:r>
            <a:r>
              <a:rPr lang="en-US" sz="2800" dirty="0" smtClean="0"/>
              <a:t>.</a:t>
            </a:r>
          </a:p>
          <a:p>
            <a:pPr indent="-342900" eaLnBrk="1" fontAlgn="auto" hangingPunct="1">
              <a:spcBef>
                <a:spcPts val="518"/>
              </a:spcBef>
              <a:buSzPct val="99231"/>
              <a:defRPr/>
            </a:pPr>
            <a:r>
              <a:rPr lang="en-US" sz="2800" dirty="0" smtClean="0"/>
              <a:t>Work </a:t>
            </a:r>
            <a:r>
              <a:rPr lang="en-US" sz="2800" dirty="0"/>
              <a:t>year round on issues and </a:t>
            </a:r>
            <a:r>
              <a:rPr lang="en-US" sz="2800" dirty="0" smtClean="0"/>
              <a:t>policies, not just on campaigns and candidates or during election cycles.</a:t>
            </a:r>
            <a:endParaRPr lang="en-US" sz="2800" dirty="0"/>
          </a:p>
          <a:p>
            <a:pPr indent="-342900" eaLnBrk="1" fontAlgn="auto" hangingPunct="1">
              <a:spcBef>
                <a:spcPts val="518"/>
              </a:spcBef>
              <a:buSzPct val="99231"/>
              <a:defRPr/>
            </a:pPr>
            <a:r>
              <a:rPr lang="en-US" sz="2800" dirty="0" smtClean="0"/>
              <a:t>Organize </a:t>
            </a:r>
            <a:r>
              <a:rPr lang="en-US" sz="2800" dirty="0"/>
              <a:t>outside the existing party </a:t>
            </a:r>
            <a:r>
              <a:rPr lang="en-US" sz="2800" dirty="0" smtClean="0"/>
              <a:t>structures </a:t>
            </a:r>
            <a:r>
              <a:rPr lang="en-US" sz="2800" dirty="0"/>
              <a:t>to build a base on principles and shared values.</a:t>
            </a:r>
          </a:p>
          <a:p>
            <a:pPr indent="-342900" eaLnBrk="1" fontAlgn="auto" hangingPunct="1">
              <a:spcBef>
                <a:spcPts val="518"/>
              </a:spcBef>
              <a:buSzPct val="99231"/>
              <a:defRPr/>
            </a:pPr>
            <a:r>
              <a:rPr lang="en-US" sz="2800" dirty="0"/>
              <a:t>Organize strategically inside the existing party </a:t>
            </a:r>
            <a:r>
              <a:rPr lang="en-US" sz="2800" dirty="0" smtClean="0"/>
              <a:t>structures </a:t>
            </a:r>
            <a:r>
              <a:rPr lang="en-US" sz="2800" dirty="0"/>
              <a:t>to build and strengthen our base.</a:t>
            </a:r>
          </a:p>
          <a:p>
            <a:pPr indent="-342900" eaLnBrk="1" fontAlgn="auto" hangingPunct="1">
              <a:spcBef>
                <a:spcPts val="518"/>
              </a:spcBef>
              <a:buSzPct val="99231"/>
              <a:defRPr/>
            </a:pPr>
            <a:r>
              <a:rPr lang="en-US" sz="2800" dirty="0"/>
              <a:t>Grow our own </a:t>
            </a:r>
            <a:r>
              <a:rPr lang="en-US" sz="2800" dirty="0" smtClean="0"/>
              <a:t>candidates, </a:t>
            </a:r>
            <a:r>
              <a:rPr lang="en-US" sz="2800" dirty="0"/>
              <a:t>and the base that can hold them accountable.</a:t>
            </a:r>
          </a:p>
          <a:p>
            <a:pPr indent="-342900" eaLnBrk="1" fontAlgn="auto" hangingPunct="1">
              <a:spcBef>
                <a:spcPts val="518"/>
              </a:spcBef>
              <a:buSzPct val="99231"/>
              <a:defRPr/>
            </a:pPr>
            <a:r>
              <a:rPr lang="en-US" sz="2800" dirty="0" smtClean="0"/>
              <a:t>Build the movement necessary for a successful party.</a:t>
            </a:r>
            <a:endParaRPr lang="en-US" sz="2800" dirty="0"/>
          </a:p>
          <a:p>
            <a:pPr indent="-342900" eaLnBrk="1" fontAlgn="auto" hangingPunct="1">
              <a:spcBef>
                <a:spcPts val="518"/>
              </a:spcBef>
              <a:buSzPct val="99231"/>
              <a:defRPr/>
            </a:pPr>
            <a:r>
              <a:rPr lang="en-US" sz="2800" dirty="0" smtClean="0"/>
              <a:t>Walk humbly, do justice, lead by example and enjoy the long struggle for a revolution of values.</a:t>
            </a:r>
          </a:p>
        </p:txBody>
      </p:sp>
      <p:sp>
        <p:nvSpPr>
          <p:cNvPr id="4" name="TextBox 3"/>
          <p:cNvSpPr txBox="1"/>
          <p:nvPr/>
        </p:nvSpPr>
        <p:spPr>
          <a:xfrm>
            <a:off x="5635625" y="317500"/>
            <a:ext cx="234547" cy="307777"/>
          </a:xfrm>
          <a:prstGeom prst="rect">
            <a:avLst/>
          </a:prstGeom>
          <a:noFill/>
        </p:spPr>
        <p:txBody>
          <a:bodyPr wrap="none" rtlCol="0">
            <a:spAutoFit/>
          </a:bodyPr>
          <a:lstStyle/>
          <a:p>
            <a:r>
              <a:rPr lang="en-US" dirty="0"/>
              <a:t>:</a:t>
            </a:r>
          </a:p>
        </p:txBody>
      </p:sp>
    </p:spTree>
    <p:extLst>
      <p:ext uri="{BB962C8B-B14F-4D97-AF65-F5344CB8AC3E}">
        <p14:creationId xmlns:p14="http://schemas.microsoft.com/office/powerpoint/2010/main" val="122937064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hape 211"/>
          <p:cNvSpPr txBox="1">
            <a:spLocks noGrp="1"/>
          </p:cNvSpPr>
          <p:nvPr>
            <p:ph type="title"/>
          </p:nvPr>
        </p:nvSpPr>
        <p:spPr>
          <a:xfrm>
            <a:off x="457200" y="274638"/>
            <a:ext cx="8229600" cy="1630362"/>
          </a:xfrm>
        </p:spPr>
        <p:txBody>
          <a:bodyPr/>
          <a:lstStyle/>
          <a:p>
            <a:pPr eaLnBrk="1" hangingPunct="1">
              <a:spcBef>
                <a:spcPct val="0"/>
              </a:spcBef>
              <a:spcAft>
                <a:spcPct val="0"/>
              </a:spcAft>
              <a:buClr>
                <a:srgbClr val="000000"/>
              </a:buClr>
              <a:buSzPct val="25000"/>
              <a:buFont typeface="Calibri" pitchFamily="34" charset="0"/>
              <a:buNone/>
            </a:pPr>
            <a:r>
              <a:rPr lang="en-US" sz="5400" b="1" dirty="0">
                <a:solidFill>
                  <a:srgbClr val="000000"/>
                </a:solidFill>
                <a:ea typeface="ＭＳ Ｐゴシック" pitchFamily="34" charset="-128"/>
                <a:sym typeface="Calibri" pitchFamily="34" charset="0"/>
              </a:rPr>
              <a:t>Progressive Network Mission</a:t>
            </a:r>
          </a:p>
        </p:txBody>
      </p:sp>
      <p:sp>
        <p:nvSpPr>
          <p:cNvPr id="212" name="Shape 212"/>
          <p:cNvSpPr txBox="1">
            <a:spLocks noGrp="1"/>
          </p:cNvSpPr>
          <p:nvPr>
            <p:ph type="body" idx="1"/>
          </p:nvPr>
        </p:nvSpPr>
        <p:spPr>
          <a:xfrm>
            <a:off x="381000" y="1981200"/>
            <a:ext cx="8229600" cy="2362200"/>
          </a:xfrm>
        </p:spPr>
        <p:txBody>
          <a:bodyPr tIns="45700" bIns="45700"/>
          <a:lstStyle>
            <a:lvl1pPr>
              <a:defRPr sz="1400">
                <a:solidFill>
                  <a:srgbClr val="000000"/>
                </a:solidFill>
                <a:latin typeface="Arial" charset="0"/>
                <a:ea typeface="ＭＳ Ｐゴシック" charset="0"/>
                <a:cs typeface="Arial" charset="0"/>
                <a:sym typeface="Arial" charset="0"/>
              </a:defRPr>
            </a:lvl1pPr>
            <a:lvl2pPr>
              <a:defRPr sz="1400">
                <a:solidFill>
                  <a:srgbClr val="000000"/>
                </a:solidFill>
                <a:latin typeface="Arial" charset="0"/>
                <a:ea typeface="Arial" charset="0"/>
                <a:cs typeface="Arial" charset="0"/>
                <a:sym typeface="Arial" charset="0"/>
              </a:defRPr>
            </a:lvl2pPr>
            <a:lvl3pPr>
              <a:defRPr sz="1400">
                <a:solidFill>
                  <a:srgbClr val="000000"/>
                </a:solidFill>
                <a:latin typeface="Arial" charset="0"/>
                <a:ea typeface="Arial" charset="0"/>
                <a:cs typeface="Arial" charset="0"/>
                <a:sym typeface="Arial" charset="0"/>
              </a:defRPr>
            </a:lvl3pPr>
            <a:lvl4pPr>
              <a:defRPr sz="1400">
                <a:solidFill>
                  <a:srgbClr val="000000"/>
                </a:solidFill>
                <a:latin typeface="Arial" charset="0"/>
                <a:ea typeface="Arial" charset="0"/>
                <a:cs typeface="Arial" charset="0"/>
                <a:sym typeface="Arial" charset="0"/>
              </a:defRPr>
            </a:lvl4pPr>
            <a:lvl5pPr>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marL="0" indent="0" eaLnBrk="1" hangingPunct="1">
              <a:spcBef>
                <a:spcPct val="0"/>
              </a:spcBef>
              <a:spcAft>
                <a:spcPct val="0"/>
              </a:spcAft>
              <a:buClr>
                <a:srgbClr val="000000"/>
              </a:buClr>
              <a:buNone/>
              <a:defRPr/>
            </a:pPr>
            <a:r>
              <a:rPr lang="en-US" sz="3600" dirty="0" smtClean="0">
                <a:latin typeface="Calibri" charset="0"/>
                <a:cs typeface="Calibri" charset="0"/>
                <a:sym typeface="Calibri" charset="0"/>
              </a:rPr>
              <a:t>• </a:t>
            </a:r>
            <a:r>
              <a:rPr lang="en-US" sz="3200" dirty="0">
                <a:latin typeface="Calibri" charset="0"/>
                <a:cs typeface="Calibri" charset="0"/>
                <a:sym typeface="Calibri" charset="0"/>
              </a:rPr>
              <a:t>To build a statewide, multi-issue, multi-racial movement with the capacity to implement our values of social justice and equality.</a:t>
            </a:r>
          </a:p>
          <a:p>
            <a:pPr marL="0" indent="0" eaLnBrk="1" hangingPunct="1">
              <a:spcBef>
                <a:spcPct val="0"/>
              </a:spcBef>
              <a:spcAft>
                <a:spcPct val="0"/>
              </a:spcAft>
              <a:buClr>
                <a:srgbClr val="000000"/>
              </a:buClr>
              <a:buNone/>
              <a:defRPr/>
            </a:pPr>
            <a:endParaRPr lang="en-US" sz="3200" dirty="0">
              <a:latin typeface="Calibri" charset="0"/>
              <a:cs typeface="Calibri" charset="0"/>
              <a:sym typeface="Calibri" charset="0"/>
            </a:endParaRPr>
          </a:p>
          <a:p>
            <a:pPr marL="0" indent="0" eaLnBrk="1" hangingPunct="1">
              <a:spcBef>
                <a:spcPct val="0"/>
              </a:spcBef>
              <a:spcAft>
                <a:spcPct val="0"/>
              </a:spcAft>
              <a:buClr>
                <a:srgbClr val="000000"/>
              </a:buClr>
              <a:buNone/>
              <a:defRPr/>
            </a:pPr>
            <a:endParaRPr lang="en-US" sz="4000" dirty="0">
              <a:latin typeface="Calibri" charset="0"/>
              <a:cs typeface="Calibri" charset="0"/>
              <a:sym typeface="Calibri" charset="0"/>
            </a:endParaRPr>
          </a:p>
          <a:p>
            <a:pPr marL="0" indent="0" eaLnBrk="1" hangingPunct="1">
              <a:spcBef>
                <a:spcPts val="875"/>
              </a:spcBef>
              <a:spcAft>
                <a:spcPct val="0"/>
              </a:spcAft>
              <a:buClr>
                <a:srgbClr val="000000"/>
              </a:buClr>
              <a:buSzPct val="25000"/>
              <a:buFont typeface="Noto Sans Symbols" charset="0"/>
              <a:buNone/>
              <a:defRPr/>
            </a:pPr>
            <a:endParaRPr lang="en-US" sz="4400" dirty="0">
              <a:latin typeface="Calibri" charset="0"/>
              <a:cs typeface="Calibri" charset="0"/>
              <a:sym typeface="Calibri" charset="0"/>
            </a:endParaRPr>
          </a:p>
        </p:txBody>
      </p:sp>
      <p:pic>
        <p:nvPicPr>
          <p:cNvPr id="2" name="Picture 1"/>
          <p:cNvPicPr>
            <a:picLocks noChangeAspect="1"/>
          </p:cNvPicPr>
          <p:nvPr/>
        </p:nvPicPr>
        <p:blipFill>
          <a:blip r:embed="rId3"/>
          <a:stretch>
            <a:fillRect/>
          </a:stretch>
        </p:blipFill>
        <p:spPr>
          <a:xfrm>
            <a:off x="3276600" y="4267200"/>
            <a:ext cx="2362200" cy="2322632"/>
          </a:xfrm>
          <a:prstGeom prst="rect">
            <a:avLst/>
          </a:prstGeom>
        </p:spPr>
      </p:pic>
    </p:spTree>
    <p:extLst>
      <p:ext uri="{BB962C8B-B14F-4D97-AF65-F5344CB8AC3E}">
        <p14:creationId xmlns:p14="http://schemas.microsoft.com/office/powerpoint/2010/main" val="2149554460"/>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hape 85"/>
          <p:cNvSpPr txBox="1">
            <a:spLocks noGrp="1"/>
          </p:cNvSpPr>
          <p:nvPr>
            <p:ph type="title"/>
          </p:nvPr>
        </p:nvSpPr>
        <p:spPr>
          <a:xfrm>
            <a:off x="457200" y="228601"/>
            <a:ext cx="8229600" cy="1905000"/>
          </a:xfrm>
        </p:spPr>
        <p:txBody>
          <a:bodyPr tIns="45700" bIns="45700"/>
          <a:lstStyle/>
          <a:p>
            <a:pPr eaLnBrk="1" hangingPunct="1">
              <a:spcBef>
                <a:spcPct val="0"/>
              </a:spcBef>
              <a:spcAft>
                <a:spcPct val="0"/>
              </a:spcAft>
              <a:buClr>
                <a:srgbClr val="000000"/>
              </a:buClr>
              <a:buSzPct val="25000"/>
              <a:buFont typeface="Calibri" pitchFamily="34" charset="0"/>
              <a:buNone/>
            </a:pPr>
            <a:r>
              <a:rPr lang="en-US" sz="6000" b="1" dirty="0">
                <a:solidFill>
                  <a:srgbClr val="000000"/>
                </a:solidFill>
                <a:ea typeface="ＭＳ Ｐゴシック" pitchFamily="34" charset="-128"/>
                <a:sym typeface="Calibri" pitchFamily="34" charset="0"/>
              </a:rPr>
              <a:t/>
            </a:r>
            <a:br>
              <a:rPr lang="en-US" sz="6000" b="1" dirty="0">
                <a:solidFill>
                  <a:srgbClr val="000000"/>
                </a:solidFill>
                <a:ea typeface="ＭＳ Ｐゴシック" pitchFamily="34" charset="-128"/>
                <a:sym typeface="Calibri" pitchFamily="34" charset="0"/>
              </a:rPr>
            </a:br>
            <a:r>
              <a:rPr lang="en-US" sz="7200" b="1" dirty="0">
                <a:solidFill>
                  <a:srgbClr val="000000"/>
                </a:solidFill>
                <a:ea typeface="ＭＳ Ｐゴシック" pitchFamily="34" charset="-128"/>
                <a:sym typeface="Calibri" pitchFamily="34" charset="0"/>
              </a:rPr>
              <a:t>Democracy 101</a:t>
            </a:r>
          </a:p>
        </p:txBody>
      </p:sp>
      <p:sp>
        <p:nvSpPr>
          <p:cNvPr id="14338" name="Shape 86"/>
          <p:cNvSpPr txBox="1">
            <a:spLocks noGrp="1"/>
          </p:cNvSpPr>
          <p:nvPr>
            <p:ph type="body" idx="1"/>
          </p:nvPr>
        </p:nvSpPr>
        <p:spPr>
          <a:xfrm>
            <a:off x="457200" y="2743200"/>
            <a:ext cx="8229600" cy="1143000"/>
          </a:xfrm>
        </p:spPr>
        <p:txBody>
          <a:bodyPr tIns="45700" bIns="45700"/>
          <a:lstStyle/>
          <a:p>
            <a:pPr algn="ctr" eaLnBrk="1" hangingPunct="1">
              <a:spcBef>
                <a:spcPct val="0"/>
              </a:spcBef>
              <a:spcAft>
                <a:spcPct val="0"/>
              </a:spcAft>
              <a:buSzPct val="25000"/>
              <a:buFontTx/>
              <a:buNone/>
            </a:pPr>
            <a:r>
              <a:rPr lang="en-US" b="1" dirty="0">
                <a:latin typeface="Calibri" pitchFamily="34" charset="0"/>
                <a:ea typeface="ＭＳ Ｐゴシック" pitchFamily="34" charset="-128"/>
                <a:sym typeface="Calibri" pitchFamily="34" charset="0"/>
              </a:rPr>
              <a:t>Toolkit to Repair South Carolina</a:t>
            </a:r>
            <a:r>
              <a:rPr lang="en-US" altLang="en-US" b="1" dirty="0">
                <a:latin typeface="Calibri" pitchFamily="34" charset="0"/>
                <a:ea typeface="ＭＳ Ｐゴシック" pitchFamily="34" charset="-128"/>
                <a:sym typeface="Calibri" pitchFamily="34" charset="0"/>
              </a:rPr>
              <a:t>’</a:t>
            </a:r>
            <a:r>
              <a:rPr lang="en-US" b="1" dirty="0">
                <a:latin typeface="Calibri" pitchFamily="34" charset="0"/>
                <a:ea typeface="ＭＳ Ｐゴシック" pitchFamily="34" charset="-128"/>
                <a:sym typeface="Calibri" pitchFamily="34" charset="0"/>
              </a:rPr>
              <a:t>s Democracy</a:t>
            </a:r>
          </a:p>
          <a:p>
            <a:pPr algn="ctr" eaLnBrk="1" hangingPunct="1">
              <a:spcBef>
                <a:spcPct val="0"/>
              </a:spcBef>
              <a:spcAft>
                <a:spcPct val="0"/>
              </a:spcAft>
              <a:buSzPct val="25000"/>
              <a:buFontTx/>
              <a:buNone/>
            </a:pPr>
            <a:r>
              <a:rPr lang="en-US" dirty="0">
                <a:latin typeface="Calibri" pitchFamily="34" charset="0"/>
                <a:ea typeface="ＭＳ Ｐゴシック" pitchFamily="34" charset="-128"/>
                <a:sym typeface="Calibri" pitchFamily="34" charset="0"/>
              </a:rPr>
              <a:t>  </a:t>
            </a:r>
            <a:r>
              <a:rPr lang="en-US" i="1" dirty="0">
                <a:latin typeface="Calibri" pitchFamily="34" charset="0"/>
                <a:ea typeface="ＭＳ Ｐゴシック" pitchFamily="34" charset="-128"/>
                <a:sym typeface="Calibri" pitchFamily="34" charset="0"/>
              </a:rPr>
              <a:t>A project of the SC Progressive Network</a:t>
            </a:r>
          </a:p>
        </p:txBody>
      </p:sp>
      <p:pic>
        <p:nvPicPr>
          <p:cNvPr id="2" name="Picture 1"/>
          <p:cNvPicPr>
            <a:picLocks noChangeAspect="1"/>
          </p:cNvPicPr>
          <p:nvPr/>
        </p:nvPicPr>
        <p:blipFill>
          <a:blip r:embed="rId3"/>
          <a:stretch>
            <a:fillRect/>
          </a:stretch>
        </p:blipFill>
        <p:spPr>
          <a:xfrm>
            <a:off x="3505200" y="4343400"/>
            <a:ext cx="1981200" cy="1948014"/>
          </a:xfrm>
          <a:prstGeom prst="rect">
            <a:avLst/>
          </a:prstGeom>
        </p:spPr>
      </p:pic>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hape 110"/>
          <p:cNvSpPr txBox="1">
            <a:spLocks noGrp="1"/>
          </p:cNvSpPr>
          <p:nvPr>
            <p:ph type="title"/>
          </p:nvPr>
        </p:nvSpPr>
        <p:spPr>
          <a:xfrm>
            <a:off x="457200" y="274638"/>
            <a:ext cx="8229600" cy="1143000"/>
          </a:xfrm>
        </p:spPr>
        <p:txBody>
          <a:bodyPr/>
          <a:lstStyle/>
          <a:p>
            <a:pPr eaLnBrk="1" hangingPunct="1">
              <a:spcBef>
                <a:spcPct val="0"/>
              </a:spcBef>
              <a:spcAft>
                <a:spcPct val="0"/>
              </a:spcAft>
              <a:buClr>
                <a:srgbClr val="000000"/>
              </a:buClr>
              <a:buSzPct val="25000"/>
              <a:buFont typeface="Calibri" pitchFamily="34" charset="0"/>
              <a:buNone/>
            </a:pPr>
            <a:r>
              <a:rPr lang="en-US" sz="3600" b="1" dirty="0">
                <a:solidFill>
                  <a:srgbClr val="000000"/>
                </a:solidFill>
                <a:ea typeface="ＭＳ Ｐゴシック" pitchFamily="34" charset="-128"/>
                <a:sym typeface="Calibri" pitchFamily="34" charset="0"/>
              </a:rPr>
              <a:t>Global rank of USA voter participation in advanced democracies: </a:t>
            </a:r>
          </a:p>
        </p:txBody>
      </p:sp>
      <p:sp>
        <p:nvSpPr>
          <p:cNvPr id="111" name="Shape 111"/>
          <p:cNvSpPr txBox="1">
            <a:spLocks noGrp="1"/>
          </p:cNvSpPr>
          <p:nvPr>
            <p:ph type="body" idx="1"/>
          </p:nvPr>
        </p:nvSpPr>
        <p:spPr>
          <a:xfrm>
            <a:off x="22880" y="1905000"/>
            <a:ext cx="9144000" cy="4648200"/>
          </a:xfrm>
        </p:spPr>
        <p:txBody>
          <a:bodyPr>
            <a:noAutofit/>
          </a:bodyPr>
          <a:lstStyle/>
          <a:p>
            <a:pPr indent="-139700" algn="ctr" eaLnBrk="1" fontAlgn="auto" hangingPunct="1">
              <a:lnSpc>
                <a:spcPct val="90000"/>
              </a:lnSpc>
              <a:spcBef>
                <a:spcPts val="0"/>
              </a:spcBef>
              <a:defRPr/>
            </a:pPr>
            <a:r>
              <a:rPr lang="en-US" sz="4000" b="1" dirty="0"/>
              <a:t> </a:t>
            </a:r>
            <a:r>
              <a:rPr lang="en-US" sz="4000" b="1" dirty="0" smtClean="0"/>
              <a:t>31 </a:t>
            </a:r>
            <a:r>
              <a:rPr lang="en-US" sz="4000" b="1" dirty="0"/>
              <a:t>out of 34 </a:t>
            </a:r>
            <a:r>
              <a:rPr lang="en-US" sz="4000" b="1" dirty="0" smtClean="0"/>
              <a:t>nations</a:t>
            </a:r>
            <a:endParaRPr lang="en-US" sz="4000" b="1" dirty="0"/>
          </a:p>
          <a:p>
            <a:pPr indent="-139700" algn="ctr" eaLnBrk="1" fontAlgn="auto" hangingPunct="1">
              <a:lnSpc>
                <a:spcPct val="90000"/>
              </a:lnSpc>
              <a:spcBef>
                <a:spcPts val="0"/>
              </a:spcBef>
              <a:defRPr/>
            </a:pPr>
            <a:endParaRPr lang="en-US" sz="4000" b="1" dirty="0">
              <a:latin typeface="American Typewriter"/>
              <a:cs typeface="American Typewriter"/>
            </a:endParaRPr>
          </a:p>
          <a:p>
            <a:pPr indent="-139700" algn="ctr" eaLnBrk="1" fontAlgn="auto" hangingPunct="1">
              <a:lnSpc>
                <a:spcPct val="90000"/>
              </a:lnSpc>
              <a:spcBef>
                <a:spcPts val="0"/>
              </a:spcBef>
              <a:defRPr/>
            </a:pPr>
            <a:endParaRPr lang="en-US" sz="4000" b="1" dirty="0">
              <a:latin typeface="American Typewriter"/>
              <a:cs typeface="American Typewriter"/>
            </a:endParaRPr>
          </a:p>
          <a:p>
            <a:pPr marL="203200" indent="0" algn="ctr" eaLnBrk="1" fontAlgn="auto" hangingPunct="1">
              <a:lnSpc>
                <a:spcPct val="90000"/>
              </a:lnSpc>
              <a:spcBef>
                <a:spcPts val="0"/>
              </a:spcBef>
              <a:buNone/>
              <a:defRPr/>
            </a:pPr>
            <a:endParaRPr lang="en-US" sz="4000" b="1" dirty="0">
              <a:latin typeface="American Typewriter"/>
              <a:cs typeface="American Typewriter"/>
            </a:endParaRPr>
          </a:p>
          <a:p>
            <a:pPr marL="203200" indent="0" algn="ctr" eaLnBrk="1" fontAlgn="auto" hangingPunct="1">
              <a:lnSpc>
                <a:spcPct val="90000"/>
              </a:lnSpc>
              <a:spcBef>
                <a:spcPts val="0"/>
              </a:spcBef>
              <a:buNone/>
              <a:defRPr/>
            </a:pPr>
            <a:endParaRPr lang="en-US" sz="4000" b="1" dirty="0">
              <a:latin typeface="American Typewriter"/>
              <a:cs typeface="American Typewriter"/>
            </a:endParaRPr>
          </a:p>
          <a:p>
            <a:pPr indent="-139700" algn="ctr" eaLnBrk="1" fontAlgn="auto" hangingPunct="1">
              <a:lnSpc>
                <a:spcPct val="90000"/>
              </a:lnSpc>
              <a:spcBef>
                <a:spcPts val="0"/>
              </a:spcBef>
              <a:defRPr/>
            </a:pPr>
            <a:r>
              <a:rPr lang="en-US" sz="4000" b="1" dirty="0" smtClean="0"/>
              <a:t> SC </a:t>
            </a:r>
            <a:r>
              <a:rPr lang="en-US" sz="4000" b="1" dirty="0"/>
              <a:t>ranked </a:t>
            </a:r>
            <a:r>
              <a:rPr lang="en-US" sz="4000" b="1" dirty="0" smtClean="0"/>
              <a:t>39 </a:t>
            </a:r>
            <a:r>
              <a:rPr lang="en-US" sz="4000" b="1" dirty="0"/>
              <a:t>among states with a 57% turnout in 2016</a:t>
            </a:r>
          </a:p>
          <a:p>
            <a:pPr marL="0" indent="0" eaLnBrk="1" fontAlgn="auto" hangingPunct="1">
              <a:lnSpc>
                <a:spcPct val="90000"/>
              </a:lnSpc>
              <a:buSzPct val="25000"/>
              <a:buFont typeface="Arial"/>
              <a:buNone/>
              <a:defRPr/>
            </a:pPr>
            <a:r>
              <a:rPr lang="en-US" sz="3700" dirty="0"/>
              <a:t>   </a:t>
            </a:r>
          </a:p>
          <a:p>
            <a:pPr marL="0" indent="0" eaLnBrk="1" fontAlgn="auto" hangingPunct="1">
              <a:lnSpc>
                <a:spcPct val="90000"/>
              </a:lnSpc>
              <a:buSzPct val="25000"/>
              <a:buFont typeface="Arial"/>
              <a:buNone/>
              <a:defRPr/>
            </a:pPr>
            <a:endParaRPr sz="3700" dirty="0"/>
          </a:p>
          <a:p>
            <a:pPr marL="0" indent="0" eaLnBrk="1" fontAlgn="auto" hangingPunct="1">
              <a:lnSpc>
                <a:spcPct val="90000"/>
              </a:lnSpc>
              <a:buSzPct val="25000"/>
              <a:buFont typeface="Arial"/>
              <a:buNone/>
              <a:defRPr/>
            </a:pPr>
            <a:endParaRPr sz="3700" dirty="0"/>
          </a:p>
        </p:txBody>
      </p:sp>
      <p:pic>
        <p:nvPicPr>
          <p:cNvPr id="22531" name="Shape 112"/>
          <p:cNvPicPr preferRelativeResize="0">
            <a:picLocks noChangeAspect="1" noChangeArrowheads="1"/>
          </p:cNvPicPr>
          <p:nvPr/>
        </p:nvPicPr>
        <p:blipFill>
          <a:blip r:embed="rId3"/>
          <a:srcRect/>
          <a:stretch>
            <a:fillRect/>
          </a:stretch>
        </p:blipFill>
        <p:spPr bwMode="auto">
          <a:xfrm>
            <a:off x="3276600" y="2819400"/>
            <a:ext cx="2590800" cy="1572472"/>
          </a:xfrm>
          <a:prstGeom prst="rect">
            <a:avLst/>
          </a:prstGeom>
          <a:noFill/>
          <a:ln w="9525">
            <a:noFill/>
            <a:miter lim="800000"/>
            <a:headEnd/>
            <a:tailEnd/>
          </a:ln>
        </p:spPr>
      </p:pic>
      <p:sp>
        <p:nvSpPr>
          <p:cNvPr id="22532" name="Shape 113"/>
          <p:cNvSpPr>
            <a:spLocks noGrp="1"/>
          </p:cNvSpPr>
          <p:nvPr>
            <p:ph type="ftr" sz="quarter" idx="12"/>
          </p:nvPr>
        </p:nvSpPr>
        <p:spPr>
          <a:xfrm>
            <a:off x="0" y="6356350"/>
            <a:ext cx="9144000" cy="365125"/>
          </a:xfrm>
          <a:noFill/>
          <a:ln>
            <a:miter lim="800000"/>
            <a:headEnd/>
            <a:tailEnd/>
          </a:ln>
        </p:spPr>
        <p:txBody>
          <a:bodyPr/>
          <a:lstStyle/>
          <a:p>
            <a:pPr>
              <a:buSzPct val="25000"/>
              <a:buFont typeface="Calibri" pitchFamily="34" charset="0"/>
              <a:buNone/>
            </a:pPr>
            <a:r>
              <a:rPr lang="en-US" sz="1800" dirty="0">
                <a:latin typeface="Calibri" pitchFamily="34" charset="0"/>
                <a:ea typeface="ＭＳ Ｐゴシック" pitchFamily="34" charset="-128"/>
                <a:sym typeface="Calibri" pitchFamily="34" charset="0"/>
              </a:rPr>
              <a:t>Source: Organization of Economic Cooperation and Development &amp; Pew Research Center</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11">
                                            <p:txEl>
                                              <p:pRg st="0" end="0"/>
                                            </p:txEl>
                                          </p:spTgt>
                                        </p:tgtEl>
                                        <p:attrNameLst>
                                          <p:attrName>style.visibility</p:attrName>
                                        </p:attrNameLst>
                                      </p:cBhvr>
                                      <p:to>
                                        <p:strVal val="visible"/>
                                      </p:to>
                                    </p:set>
                                    <p:animEffect transition="in" filter="fade">
                                      <p:cBhvr>
                                        <p:cTn id="7" dur="2000"/>
                                        <p:tgtEl>
                                          <p:spTgt spid="1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1">
                                            <p:txEl>
                                              <p:pRg st="5" end="5"/>
                                            </p:txEl>
                                          </p:spTgt>
                                        </p:tgtEl>
                                        <p:attrNameLst>
                                          <p:attrName>style.visibility</p:attrName>
                                        </p:attrNameLst>
                                      </p:cBhvr>
                                      <p:to>
                                        <p:strVal val="visible"/>
                                      </p:to>
                                    </p:set>
                                    <p:animEffect transition="in" filter="fade">
                                      <p:cBhvr>
                                        <p:cTn id="12" dur="2000"/>
                                        <p:tgtEl>
                                          <p:spTgt spid="1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458200" cy="914400"/>
          </a:xfrm>
        </p:spPr>
        <p:txBody>
          <a:bodyPr/>
          <a:lstStyle/>
          <a:p>
            <a:r>
              <a:rPr lang="en-US" b="1" dirty="0"/>
              <a:t>Problems:</a:t>
            </a:r>
          </a:p>
        </p:txBody>
      </p:sp>
      <p:sp>
        <p:nvSpPr>
          <p:cNvPr id="3" name="Text Placeholder 2"/>
          <p:cNvSpPr>
            <a:spLocks noGrp="1"/>
          </p:cNvSpPr>
          <p:nvPr>
            <p:ph type="body" idx="1"/>
          </p:nvPr>
        </p:nvSpPr>
        <p:spPr>
          <a:xfrm>
            <a:off x="228600" y="609600"/>
            <a:ext cx="8686800" cy="5943600"/>
          </a:xfrm>
        </p:spPr>
        <p:txBody>
          <a:bodyPr/>
          <a:lstStyle/>
          <a:p>
            <a:pPr>
              <a:lnSpc>
                <a:spcPct val="120000"/>
              </a:lnSpc>
            </a:pPr>
            <a:r>
              <a:rPr lang="en-US" sz="2400" dirty="0"/>
              <a:t> </a:t>
            </a:r>
            <a:r>
              <a:rPr lang="en-US" sz="2400" b="1" dirty="0"/>
              <a:t>The USA </a:t>
            </a:r>
            <a:r>
              <a:rPr lang="en-US" sz="2400" b="1" dirty="0" smtClean="0"/>
              <a:t>has </a:t>
            </a:r>
            <a:r>
              <a:rPr lang="en-US" sz="2400" b="1" dirty="0"/>
              <a:t>the least </a:t>
            </a:r>
            <a:r>
              <a:rPr lang="en-US" sz="2400" b="1" dirty="0" smtClean="0"/>
              <a:t>representative democracy </a:t>
            </a:r>
            <a:r>
              <a:rPr lang="en-US" sz="2400" b="1" dirty="0"/>
              <a:t>of the world’s advanced democracies</a:t>
            </a:r>
            <a:r>
              <a:rPr lang="en-US" sz="2400" b="1" dirty="0" smtClean="0"/>
              <a:t>.</a:t>
            </a:r>
            <a:endParaRPr lang="en-US" sz="2400" b="1" dirty="0"/>
          </a:p>
          <a:p>
            <a:pPr>
              <a:lnSpc>
                <a:spcPct val="120000"/>
              </a:lnSpc>
            </a:pPr>
            <a:r>
              <a:rPr lang="en-US" sz="2400" dirty="0"/>
              <a:t> </a:t>
            </a:r>
            <a:r>
              <a:rPr lang="en-US" sz="2400" i="1" dirty="0"/>
              <a:t>We are the only wealthy democracy that allows </a:t>
            </a:r>
            <a:r>
              <a:rPr lang="en-US" sz="2400" i="1" dirty="0" smtClean="0"/>
              <a:t>private profit </a:t>
            </a:r>
            <a:r>
              <a:rPr lang="en-US" sz="2400" i="1" dirty="0"/>
              <a:t>to determine social policies</a:t>
            </a:r>
            <a:r>
              <a:rPr lang="en-US" sz="2400" i="1" dirty="0" smtClean="0"/>
              <a:t>.</a:t>
            </a:r>
            <a:endParaRPr lang="en-US" sz="2400" i="1" dirty="0"/>
          </a:p>
          <a:p>
            <a:pPr>
              <a:lnSpc>
                <a:spcPct val="120000"/>
              </a:lnSpc>
            </a:pPr>
            <a:r>
              <a:rPr lang="en-US" sz="2400" dirty="0"/>
              <a:t> </a:t>
            </a:r>
            <a:r>
              <a:rPr lang="en-US" sz="2400" b="1" dirty="0"/>
              <a:t>Our elections resemble auctions that would be illegal in most advanced democracies,  enabling corruption</a:t>
            </a:r>
            <a:r>
              <a:rPr lang="en-US" sz="2400" b="1" dirty="0" smtClean="0"/>
              <a:t>.</a:t>
            </a:r>
          </a:p>
          <a:p>
            <a:pPr>
              <a:lnSpc>
                <a:spcPct val="120000"/>
              </a:lnSpc>
            </a:pPr>
            <a:r>
              <a:rPr lang="en-US" sz="2400" i="1" dirty="0"/>
              <a:t>The lack of clear and comprehensive ethics laws, enforcement and funding for monitoring and investigating</a:t>
            </a:r>
            <a:r>
              <a:rPr lang="en-US" sz="2400" i="1" dirty="0" smtClean="0"/>
              <a:t>.</a:t>
            </a:r>
            <a:endParaRPr lang="en-US" sz="2400" i="1" dirty="0"/>
          </a:p>
          <a:p>
            <a:pPr>
              <a:lnSpc>
                <a:spcPct val="120000"/>
              </a:lnSpc>
            </a:pPr>
            <a:r>
              <a:rPr lang="en-US" sz="2400" i="1" dirty="0"/>
              <a:t> </a:t>
            </a:r>
            <a:r>
              <a:rPr lang="en-US" sz="2400" b="1" dirty="0" smtClean="0"/>
              <a:t>Partisan </a:t>
            </a:r>
            <a:r>
              <a:rPr lang="en-US" sz="2400" b="1" dirty="0"/>
              <a:t>gerrymandering has resulted </a:t>
            </a:r>
            <a:r>
              <a:rPr lang="en-US" sz="2400" b="1" dirty="0" smtClean="0"/>
              <a:t>74% </a:t>
            </a:r>
            <a:r>
              <a:rPr lang="en-US" sz="2400" b="1" dirty="0"/>
              <a:t>of SC voters having only one viable candidate on their House and Senate ballot</a:t>
            </a:r>
            <a:r>
              <a:rPr lang="en-US" sz="2400" b="1" dirty="0" smtClean="0"/>
              <a:t>. This lack of competition allows winners play to a small, ideologically narrow base.</a:t>
            </a:r>
            <a:endParaRPr lang="en-US" sz="2400" b="1" dirty="0"/>
          </a:p>
        </p:txBody>
      </p:sp>
    </p:spTree>
    <p:extLst>
      <p:ext uri="{BB962C8B-B14F-4D97-AF65-F5344CB8AC3E}">
        <p14:creationId xmlns:p14="http://schemas.microsoft.com/office/powerpoint/2010/main" val="35987393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hape 189"/>
          <p:cNvSpPr txBox="1">
            <a:spLocks noGrp="1"/>
          </p:cNvSpPr>
          <p:nvPr>
            <p:ph type="title"/>
          </p:nvPr>
        </p:nvSpPr>
        <p:spPr>
          <a:xfrm>
            <a:off x="533400" y="-76200"/>
            <a:ext cx="8229600" cy="873197"/>
          </a:xfrm>
        </p:spPr>
        <p:txBody>
          <a:bodyPr tIns="45700" bIns="45700"/>
          <a:lstStyle/>
          <a:p>
            <a:pPr eaLnBrk="1" hangingPunct="1">
              <a:spcBef>
                <a:spcPct val="0"/>
              </a:spcBef>
              <a:spcAft>
                <a:spcPct val="0"/>
              </a:spcAft>
              <a:buClr>
                <a:srgbClr val="000000"/>
              </a:buClr>
              <a:buSzPct val="25000"/>
              <a:buFont typeface="Calibri" pitchFamily="34" charset="0"/>
              <a:buNone/>
            </a:pPr>
            <a:r>
              <a:rPr lang="en-US" sz="3200" b="1" dirty="0" smtClean="0">
                <a:solidFill>
                  <a:srgbClr val="000000"/>
                </a:solidFill>
                <a:ea typeface="ＭＳ Ｐゴシック" pitchFamily="34" charset="-128"/>
                <a:sym typeface="Calibri" pitchFamily="34" charset="0"/>
              </a:rPr>
              <a:t>This is not what democracy looks like!</a:t>
            </a:r>
            <a:endParaRPr lang="en-US" sz="3200" b="1" dirty="0">
              <a:solidFill>
                <a:srgbClr val="000000"/>
              </a:solidFill>
              <a:ea typeface="ＭＳ Ｐゴシック" pitchFamily="34" charset="-128"/>
              <a:sym typeface="Calibri" pitchFamily="34" charset="0"/>
            </a:endParaRPr>
          </a:p>
        </p:txBody>
      </p:sp>
      <p:sp>
        <p:nvSpPr>
          <p:cNvPr id="190" name="Shape 190"/>
          <p:cNvSpPr txBox="1">
            <a:spLocks noGrp="1"/>
          </p:cNvSpPr>
          <p:nvPr>
            <p:ph type="body" idx="1"/>
          </p:nvPr>
        </p:nvSpPr>
        <p:spPr>
          <a:xfrm>
            <a:off x="304800" y="762000"/>
            <a:ext cx="8610600" cy="5867400"/>
          </a:xfrm>
        </p:spPr>
        <p:txBody>
          <a:bodyPr tIns="45700" bIns="45700"/>
          <a:lstStyle/>
          <a:p>
            <a:pPr marL="0" indent="0" algn="ctr" eaLnBrk="1" hangingPunct="1">
              <a:spcBef>
                <a:spcPct val="0"/>
              </a:spcBef>
              <a:spcAft>
                <a:spcPct val="0"/>
              </a:spcAft>
              <a:buClr>
                <a:srgbClr val="FF0000"/>
              </a:buClr>
              <a:buSzPct val="25000"/>
              <a:buNone/>
            </a:pPr>
            <a:r>
              <a:rPr lang="en-US" sz="3600" b="1" dirty="0">
                <a:solidFill>
                  <a:srgbClr val="FF0000"/>
                </a:solidFill>
                <a:latin typeface="Calibri" pitchFamily="34" charset="0"/>
                <a:ea typeface="ＭＳ Ｐゴシック" pitchFamily="34" charset="-128"/>
                <a:sym typeface="Calibri" pitchFamily="34" charset="0"/>
              </a:rPr>
              <a:t> </a:t>
            </a:r>
            <a:r>
              <a:rPr lang="en-US" sz="3600" b="1" dirty="0" smtClean="0">
                <a:solidFill>
                  <a:srgbClr val="FF0000"/>
                </a:solidFill>
                <a:latin typeface="Calibri" pitchFamily="34" charset="0"/>
                <a:ea typeface="ＭＳ Ｐゴシック" pitchFamily="34" charset="-128"/>
                <a:sym typeface="Calibri" pitchFamily="34" charset="0"/>
              </a:rPr>
              <a:t>• </a:t>
            </a:r>
            <a:r>
              <a:rPr lang="en-US" sz="2400" b="1" dirty="0">
                <a:solidFill>
                  <a:srgbClr val="FF0000"/>
                </a:solidFill>
                <a:latin typeface="Calibri" pitchFamily="34" charset="0"/>
                <a:ea typeface="ＭＳ Ｐゴシック" pitchFamily="34" charset="-128"/>
                <a:sym typeface="Calibri" pitchFamily="34" charset="0"/>
              </a:rPr>
              <a:t>Out of 3,022,826 registered SC </a:t>
            </a:r>
            <a:r>
              <a:rPr lang="en-US" sz="2400" b="1" dirty="0" smtClean="0">
                <a:solidFill>
                  <a:srgbClr val="FF0000"/>
                </a:solidFill>
                <a:latin typeface="Calibri" pitchFamily="34" charset="0"/>
                <a:ea typeface="ＭＳ Ｐゴシック" pitchFamily="34" charset="-128"/>
                <a:sym typeface="Calibri" pitchFamily="34" charset="0"/>
              </a:rPr>
              <a:t>voters in 2016:</a:t>
            </a:r>
          </a:p>
          <a:p>
            <a:pPr marL="0" indent="0" algn="ctr" eaLnBrk="1" hangingPunct="1">
              <a:lnSpc>
                <a:spcPct val="50000"/>
              </a:lnSpc>
              <a:spcBef>
                <a:spcPct val="0"/>
              </a:spcBef>
              <a:spcAft>
                <a:spcPct val="0"/>
              </a:spcAft>
              <a:buClr>
                <a:srgbClr val="FF0000"/>
              </a:buClr>
              <a:buSzPct val="25000"/>
              <a:buNone/>
            </a:pPr>
            <a:endParaRPr lang="en-US" sz="2400" b="1" dirty="0">
              <a:solidFill>
                <a:srgbClr val="FF0000"/>
              </a:solidFill>
              <a:latin typeface="Calibri" pitchFamily="34" charset="0"/>
              <a:ea typeface="ＭＳ Ｐゴシック" pitchFamily="34" charset="-128"/>
              <a:sym typeface="Calibri" pitchFamily="34" charset="0"/>
            </a:endParaRPr>
          </a:p>
          <a:p>
            <a:pPr marL="0" indent="0" algn="ctr" eaLnBrk="1" hangingPunct="1">
              <a:spcBef>
                <a:spcPct val="0"/>
              </a:spcBef>
              <a:spcAft>
                <a:spcPct val="0"/>
              </a:spcAft>
              <a:buClr>
                <a:srgbClr val="FF0000"/>
              </a:buClr>
              <a:buSzPct val="25000"/>
              <a:buFontTx/>
              <a:buNone/>
            </a:pPr>
            <a:r>
              <a:rPr lang="en-US" sz="2400" dirty="0" smtClean="0">
                <a:solidFill>
                  <a:schemeClr val="tx1"/>
                </a:solidFill>
                <a:latin typeface="Calibri" pitchFamily="34" charset="0"/>
                <a:ea typeface="ＭＳ Ｐゴシック" pitchFamily="34" charset="-128"/>
                <a:sym typeface="Calibri" pitchFamily="34" charset="0"/>
              </a:rPr>
              <a:t>•</a:t>
            </a:r>
            <a:r>
              <a:rPr lang="en-US" sz="2400" dirty="0" smtClean="0">
                <a:solidFill>
                  <a:srgbClr val="800000"/>
                </a:solidFill>
                <a:latin typeface="Calibri" pitchFamily="34" charset="0"/>
                <a:ea typeface="ＭＳ Ｐゴシック" pitchFamily="34" charset="-128"/>
                <a:sym typeface="Calibri" pitchFamily="34" charset="0"/>
              </a:rPr>
              <a:t> </a:t>
            </a:r>
            <a:r>
              <a:rPr lang="en-US" sz="2400" dirty="0" smtClean="0">
                <a:solidFill>
                  <a:schemeClr val="tx1"/>
                </a:solidFill>
                <a:latin typeface="Calibri" pitchFamily="34" charset="0"/>
                <a:ea typeface="ＭＳ Ｐゴシック" pitchFamily="34" charset="-128"/>
                <a:sym typeface="Calibri" pitchFamily="34" charset="0"/>
              </a:rPr>
              <a:t>13% - 417,000 primary voters – elected 131 of 170 legislators (77%) in the party primaries.</a:t>
            </a:r>
          </a:p>
          <a:p>
            <a:pPr marL="0" indent="0" algn="ctr" eaLnBrk="1" hangingPunct="1">
              <a:lnSpc>
                <a:spcPct val="60000"/>
              </a:lnSpc>
              <a:spcBef>
                <a:spcPct val="0"/>
              </a:spcBef>
              <a:spcAft>
                <a:spcPct val="0"/>
              </a:spcAft>
              <a:buClr>
                <a:srgbClr val="FF0000"/>
              </a:buClr>
              <a:buSzPct val="25000"/>
              <a:buFontTx/>
              <a:buNone/>
            </a:pPr>
            <a:endParaRPr lang="en-US" sz="2000" b="1" dirty="0" smtClean="0">
              <a:solidFill>
                <a:srgbClr val="FF0000"/>
              </a:solidFill>
              <a:latin typeface="Calibri" pitchFamily="34" charset="0"/>
              <a:ea typeface="ＭＳ Ｐゴシック" pitchFamily="34" charset="-128"/>
              <a:sym typeface="Calibri" pitchFamily="34" charset="0"/>
            </a:endParaRPr>
          </a:p>
          <a:p>
            <a:pPr marL="0" indent="0" algn="ctr" eaLnBrk="1" hangingPunct="1">
              <a:spcBef>
                <a:spcPct val="0"/>
              </a:spcBef>
              <a:spcAft>
                <a:spcPct val="0"/>
              </a:spcAft>
              <a:buClr>
                <a:srgbClr val="FF0000"/>
              </a:buClr>
              <a:buSzPct val="25000"/>
              <a:buFontTx/>
              <a:buNone/>
            </a:pPr>
            <a:r>
              <a:rPr lang="en-US" sz="2400" i="1" dirty="0" smtClean="0"/>
              <a:t>• </a:t>
            </a:r>
            <a:r>
              <a:rPr lang="en-US" sz="2400" i="1" dirty="0"/>
              <a:t>8.6% -</a:t>
            </a:r>
            <a:r>
              <a:rPr lang="en-US" sz="2400" i="1" dirty="0" smtClean="0"/>
              <a:t> 260,611 primary voters - chose 86 of the 108 Republicans (80%) that run the state.</a:t>
            </a:r>
          </a:p>
          <a:p>
            <a:pPr marL="0" indent="0" algn="ctr" eaLnBrk="1" hangingPunct="1">
              <a:lnSpc>
                <a:spcPct val="60000"/>
              </a:lnSpc>
              <a:spcBef>
                <a:spcPct val="0"/>
              </a:spcBef>
              <a:spcAft>
                <a:spcPct val="0"/>
              </a:spcAft>
              <a:buClr>
                <a:srgbClr val="FF0000"/>
              </a:buClr>
              <a:buSzPct val="25000"/>
              <a:buFontTx/>
              <a:buNone/>
            </a:pPr>
            <a:endParaRPr lang="en-US" sz="2000" i="1" dirty="0" smtClean="0"/>
          </a:p>
          <a:p>
            <a:pPr marL="0" indent="0" algn="ctr" eaLnBrk="1" hangingPunct="1">
              <a:spcBef>
                <a:spcPct val="0"/>
              </a:spcBef>
              <a:spcAft>
                <a:spcPct val="0"/>
              </a:spcAft>
              <a:buClr>
                <a:srgbClr val="FF0000"/>
              </a:buClr>
              <a:buSzPct val="25000"/>
              <a:buFontTx/>
              <a:buNone/>
            </a:pPr>
            <a:r>
              <a:rPr lang="en-US" sz="2400" dirty="0" smtClean="0"/>
              <a:t>• 5.3% - 158,959 primary voters – chose 45 of 62 Democrats (73%) of the Democratic legislators. </a:t>
            </a:r>
          </a:p>
          <a:p>
            <a:pPr marL="0" indent="0" algn="ctr" eaLnBrk="1" hangingPunct="1">
              <a:lnSpc>
                <a:spcPct val="60000"/>
              </a:lnSpc>
              <a:spcBef>
                <a:spcPct val="0"/>
              </a:spcBef>
              <a:spcAft>
                <a:spcPct val="0"/>
              </a:spcAft>
              <a:buClr>
                <a:srgbClr val="FF0000"/>
              </a:buClr>
              <a:buSzPct val="25000"/>
              <a:buFontTx/>
              <a:buNone/>
            </a:pPr>
            <a:endParaRPr lang="en-US" sz="2000" dirty="0" smtClean="0"/>
          </a:p>
          <a:p>
            <a:pPr marL="0" indent="0" algn="ctr" eaLnBrk="1" hangingPunct="1">
              <a:spcBef>
                <a:spcPct val="0"/>
              </a:spcBef>
              <a:spcAft>
                <a:spcPct val="0"/>
              </a:spcAft>
              <a:buClr>
                <a:srgbClr val="FF0000"/>
              </a:buClr>
              <a:buSzPct val="25000"/>
              <a:buNone/>
            </a:pPr>
            <a:r>
              <a:rPr lang="en-US" sz="2400" i="1" dirty="0" smtClean="0"/>
              <a:t>• 2,605,826 registered voters </a:t>
            </a:r>
            <a:r>
              <a:rPr lang="en-US" sz="2400" i="1" dirty="0"/>
              <a:t>(77%) only </a:t>
            </a:r>
            <a:r>
              <a:rPr lang="en-US" sz="2400" i="1" dirty="0" smtClean="0"/>
              <a:t>had </a:t>
            </a:r>
            <a:r>
              <a:rPr lang="en-US" sz="2400" b="1" i="1" dirty="0" smtClean="0"/>
              <a:t>one</a:t>
            </a:r>
            <a:r>
              <a:rPr lang="en-US" sz="2400" i="1" dirty="0" smtClean="0"/>
              <a:t> major party candidate on their ballot for House and Senate.</a:t>
            </a:r>
          </a:p>
          <a:p>
            <a:pPr marL="0" indent="0" algn="ctr" eaLnBrk="1" hangingPunct="1">
              <a:lnSpc>
                <a:spcPct val="50000"/>
              </a:lnSpc>
              <a:spcBef>
                <a:spcPct val="0"/>
              </a:spcBef>
              <a:spcAft>
                <a:spcPct val="0"/>
              </a:spcAft>
              <a:buClr>
                <a:srgbClr val="FF0000"/>
              </a:buClr>
              <a:buSzPct val="25000"/>
              <a:buNone/>
            </a:pPr>
            <a:endParaRPr lang="en-US" sz="2400" dirty="0" smtClean="0"/>
          </a:p>
          <a:p>
            <a:pPr marL="0" indent="0" algn="ctr" eaLnBrk="1" hangingPunct="1">
              <a:spcBef>
                <a:spcPct val="0"/>
              </a:spcBef>
              <a:spcAft>
                <a:spcPct val="0"/>
              </a:spcAft>
              <a:buClr>
                <a:srgbClr val="FF0000"/>
              </a:buClr>
              <a:buSzPct val="25000"/>
              <a:buNone/>
            </a:pPr>
            <a:r>
              <a:rPr lang="en-US" sz="2400" dirty="0" smtClean="0"/>
              <a:t>• 125 of the 170 winners got more that 98% of the vote.</a:t>
            </a:r>
          </a:p>
          <a:p>
            <a:pPr marL="0" indent="0" algn="ctr" eaLnBrk="1" hangingPunct="1">
              <a:lnSpc>
                <a:spcPct val="60000"/>
              </a:lnSpc>
              <a:spcBef>
                <a:spcPct val="0"/>
              </a:spcBef>
              <a:spcAft>
                <a:spcPct val="0"/>
              </a:spcAft>
              <a:buClr>
                <a:srgbClr val="FF0000"/>
              </a:buClr>
              <a:buSzPct val="25000"/>
              <a:buNone/>
            </a:pPr>
            <a:endParaRPr lang="en-US" sz="2000" dirty="0" smtClean="0"/>
          </a:p>
          <a:p>
            <a:pPr marL="0" indent="0" algn="ctr" eaLnBrk="1" hangingPunct="1">
              <a:spcBef>
                <a:spcPct val="0"/>
              </a:spcBef>
              <a:spcAft>
                <a:spcPct val="0"/>
              </a:spcAft>
              <a:buClr>
                <a:srgbClr val="FF0000"/>
              </a:buClr>
              <a:buSzPct val="25000"/>
              <a:buNone/>
            </a:pPr>
            <a:r>
              <a:rPr lang="en-US" sz="2400" i="1" dirty="0" smtClean="0"/>
              <a:t>• 40% of black voters only had a white Republican to vote for to represent them in the senate.</a:t>
            </a:r>
          </a:p>
          <a:p>
            <a:pPr marL="0" indent="0" algn="ctr" eaLnBrk="1" hangingPunct="1">
              <a:spcBef>
                <a:spcPct val="0"/>
              </a:spcBef>
              <a:spcAft>
                <a:spcPct val="0"/>
              </a:spcAft>
              <a:buClr>
                <a:srgbClr val="FF0000"/>
              </a:buClr>
              <a:buSzPct val="25000"/>
              <a:buNone/>
            </a:pPr>
            <a:endParaRPr lang="en-US" sz="2800" dirty="0"/>
          </a:p>
          <a:p>
            <a:pPr marL="0" indent="0" algn="ctr" eaLnBrk="1" hangingPunct="1">
              <a:spcBef>
                <a:spcPct val="0"/>
              </a:spcBef>
              <a:spcAft>
                <a:spcPct val="0"/>
              </a:spcAft>
              <a:buClr>
                <a:srgbClr val="FF0000"/>
              </a:buClr>
              <a:buSzPct val="25000"/>
              <a:buFontTx/>
              <a:buNone/>
            </a:pPr>
            <a:endParaRPr lang="en-US" sz="2800" b="1" dirty="0" smtClean="0">
              <a:solidFill>
                <a:srgbClr val="FF0000"/>
              </a:solidFill>
              <a:latin typeface="Calibri" pitchFamily="34" charset="0"/>
              <a:ea typeface="ＭＳ Ｐゴシック" pitchFamily="34" charset="-128"/>
              <a:sym typeface="Calibri" pitchFamily="34" charset="0"/>
            </a:endParaRPr>
          </a:p>
          <a:p>
            <a:pPr marL="0" indent="0" algn="ctr" eaLnBrk="1" hangingPunct="1">
              <a:spcBef>
                <a:spcPct val="0"/>
              </a:spcBef>
              <a:spcAft>
                <a:spcPct val="0"/>
              </a:spcAft>
              <a:buClr>
                <a:srgbClr val="FF0000"/>
              </a:buClr>
              <a:buSzPct val="25000"/>
              <a:buFontTx/>
              <a:buNone/>
            </a:pPr>
            <a:endParaRPr lang="en-US" sz="2800" b="1" dirty="0">
              <a:solidFill>
                <a:srgbClr val="FF0000"/>
              </a:solidFill>
              <a:latin typeface="Calibri" pitchFamily="34" charset="0"/>
              <a:ea typeface="ＭＳ Ｐゴシック" pitchFamily="34" charset="-128"/>
              <a:sym typeface="Calibri" pitchFamily="34" charset="0"/>
            </a:endParaRPr>
          </a:p>
          <a:p>
            <a:pPr marL="0" indent="0" algn="ctr" eaLnBrk="1" hangingPunct="1">
              <a:spcBef>
                <a:spcPts val="563"/>
              </a:spcBef>
              <a:spcAft>
                <a:spcPct val="0"/>
              </a:spcAft>
              <a:buClr>
                <a:srgbClr val="FF0000"/>
              </a:buClr>
              <a:buSzPct val="25000"/>
              <a:buFontTx/>
              <a:buNone/>
            </a:pPr>
            <a:endParaRPr lang="en-US" sz="9600" dirty="0">
              <a:solidFill>
                <a:srgbClr val="008000"/>
              </a:solidFill>
              <a:latin typeface="Charcoal CY"/>
              <a:ea typeface="ＭＳ Ｐゴシック" pitchFamily="34" charset="-128"/>
              <a:cs typeface="Charcoal CY"/>
              <a:sym typeface="Calibri" pitchFamily="34" charset="0"/>
            </a:endParaRPr>
          </a:p>
        </p:txBody>
      </p:sp>
    </p:spTree>
    <p:extLst>
      <p:ext uri="{BB962C8B-B14F-4D97-AF65-F5344CB8AC3E}">
        <p14:creationId xmlns:p14="http://schemas.microsoft.com/office/powerpoint/2010/main" val="737692050"/>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90">
                                            <p:txEl>
                                              <p:pRg st="0" end="0"/>
                                            </p:txEl>
                                          </p:spTgt>
                                        </p:tgtEl>
                                        <p:attrNameLst>
                                          <p:attrName>style.visibility</p:attrName>
                                        </p:attrNameLst>
                                      </p:cBhvr>
                                      <p:to>
                                        <p:strVal val="visible"/>
                                      </p:to>
                                    </p:set>
                                    <p:animEffect transition="in" filter="fade">
                                      <p:cBhvr>
                                        <p:cTn id="7" dur="500"/>
                                        <p:tgtEl>
                                          <p:spTgt spid="19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0">
                                            <p:txEl>
                                              <p:pRg st="2" end="2"/>
                                            </p:txEl>
                                          </p:spTgt>
                                        </p:tgtEl>
                                        <p:attrNameLst>
                                          <p:attrName>style.visibility</p:attrName>
                                        </p:attrNameLst>
                                      </p:cBhvr>
                                      <p:to>
                                        <p:strVal val="visible"/>
                                      </p:to>
                                    </p:set>
                                    <p:animEffect transition="in" filter="fade">
                                      <p:cBhvr>
                                        <p:cTn id="12" dur="500"/>
                                        <p:tgtEl>
                                          <p:spTgt spid="19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0">
                                            <p:txEl>
                                              <p:pRg st="4" end="4"/>
                                            </p:txEl>
                                          </p:spTgt>
                                        </p:tgtEl>
                                        <p:attrNameLst>
                                          <p:attrName>style.visibility</p:attrName>
                                        </p:attrNameLst>
                                      </p:cBhvr>
                                      <p:to>
                                        <p:strVal val="visible"/>
                                      </p:to>
                                    </p:set>
                                    <p:animEffect transition="in" filter="fade">
                                      <p:cBhvr>
                                        <p:cTn id="17" dur="500"/>
                                        <p:tgtEl>
                                          <p:spTgt spid="19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0">
                                            <p:txEl>
                                              <p:pRg st="6" end="6"/>
                                            </p:txEl>
                                          </p:spTgt>
                                        </p:tgtEl>
                                        <p:attrNameLst>
                                          <p:attrName>style.visibility</p:attrName>
                                        </p:attrNameLst>
                                      </p:cBhvr>
                                      <p:to>
                                        <p:strVal val="visible"/>
                                      </p:to>
                                    </p:set>
                                    <p:animEffect transition="in" filter="fade">
                                      <p:cBhvr>
                                        <p:cTn id="22" dur="500"/>
                                        <p:tgtEl>
                                          <p:spTgt spid="190">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0">
                                            <p:txEl>
                                              <p:pRg st="8" end="8"/>
                                            </p:txEl>
                                          </p:spTgt>
                                        </p:tgtEl>
                                        <p:attrNameLst>
                                          <p:attrName>style.visibility</p:attrName>
                                        </p:attrNameLst>
                                      </p:cBhvr>
                                      <p:to>
                                        <p:strVal val="visible"/>
                                      </p:to>
                                    </p:set>
                                    <p:animEffect transition="in" filter="fade">
                                      <p:cBhvr>
                                        <p:cTn id="27" dur="500"/>
                                        <p:tgtEl>
                                          <p:spTgt spid="190">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0">
                                            <p:txEl>
                                              <p:pRg st="10" end="10"/>
                                            </p:txEl>
                                          </p:spTgt>
                                        </p:tgtEl>
                                        <p:attrNameLst>
                                          <p:attrName>style.visibility</p:attrName>
                                        </p:attrNameLst>
                                      </p:cBhvr>
                                      <p:to>
                                        <p:strVal val="visible"/>
                                      </p:to>
                                    </p:set>
                                    <p:animEffect transition="in" filter="fade">
                                      <p:cBhvr>
                                        <p:cTn id="32" dur="500"/>
                                        <p:tgtEl>
                                          <p:spTgt spid="190">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90">
                                            <p:txEl>
                                              <p:pRg st="12" end="12"/>
                                            </p:txEl>
                                          </p:spTgt>
                                        </p:tgtEl>
                                        <p:attrNameLst>
                                          <p:attrName>style.visibility</p:attrName>
                                        </p:attrNameLst>
                                      </p:cBhvr>
                                      <p:to>
                                        <p:strVal val="visible"/>
                                      </p:to>
                                    </p:set>
                                    <p:animEffect transition="in" filter="fade">
                                      <p:cBhvr>
                                        <p:cTn id="37" dur="500"/>
                                        <p:tgtEl>
                                          <p:spTgt spid="190">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52600"/>
            <a:ext cx="9144000" cy="9677400"/>
          </a:xfrm>
        </p:spPr>
        <p:txBody>
          <a:bodyPr/>
          <a:lstStyle/>
          <a:p>
            <a:pPr>
              <a:lnSpc>
                <a:spcPct val="90000"/>
              </a:lnSpc>
            </a:pPr>
            <a:r>
              <a:rPr lang="en-US" sz="3200" b="1" dirty="0" smtClean="0"/>
              <a:t>This is what the best government money can buy looks like.</a:t>
            </a:r>
            <a:r>
              <a:rPr lang="en-US" sz="3200" dirty="0" smtClean="0"/>
              <a:t/>
            </a:r>
            <a:br>
              <a:rPr lang="en-US" sz="3200" dirty="0" smtClean="0"/>
            </a:br>
            <a:r>
              <a:rPr lang="en-US" sz="3200" dirty="0" smtClean="0"/>
              <a:t/>
            </a:r>
            <a:br>
              <a:rPr lang="en-US" sz="3200" dirty="0" smtClean="0"/>
            </a:br>
            <a:r>
              <a:rPr lang="en-US" sz="2000" dirty="0" smtClean="0"/>
              <a:t>• 94 legislators, out of 170, with no (major party) opposition the 2016 primary or general election raised $4.1+ million dollars with nothing to spend it on.</a:t>
            </a:r>
            <a:br>
              <a:rPr lang="en-US" sz="2000" dirty="0" smtClean="0"/>
            </a:br>
            <a:r>
              <a:rPr lang="en-US" sz="2000" dirty="0" smtClean="0"/>
              <a:t/>
            </a:r>
            <a:br>
              <a:rPr lang="en-US" sz="2000" dirty="0" smtClean="0"/>
            </a:br>
            <a:r>
              <a:rPr lang="en-US" sz="2000" dirty="0" smtClean="0"/>
              <a:t>• In the election leading up to the 2007 vote allowing SCE&amp;G to begin charging ratepayers $9 billion for nuclear reactors that will never be built, </a:t>
            </a:r>
            <a:r>
              <a:rPr lang="en-US" sz="2000" dirty="0"/>
              <a:t>electric utilities and the nuclear industry </a:t>
            </a:r>
            <a:r>
              <a:rPr lang="en-US" sz="2000" dirty="0" smtClean="0"/>
              <a:t>made </a:t>
            </a:r>
            <a:r>
              <a:rPr lang="en-US" sz="2000" dirty="0"/>
              <a:t> 619 contributions totaling $514,955.92 to </a:t>
            </a:r>
            <a:r>
              <a:rPr lang="en-US" sz="2000" dirty="0" smtClean="0"/>
              <a:t>lawmakers who passed the bill with no debate.</a:t>
            </a:r>
            <a:br>
              <a:rPr lang="en-US" sz="2000" dirty="0" smtClean="0"/>
            </a:br>
            <a:r>
              <a:rPr lang="en-US" sz="2000" dirty="0"/>
              <a:t/>
            </a:r>
            <a:br>
              <a:rPr lang="en-US" sz="2000" dirty="0"/>
            </a:br>
            <a:r>
              <a:rPr lang="en-US" sz="2000" dirty="0" smtClean="0"/>
              <a:t>• The Democratic candidate for governor that year, Tommy Moore, led the Senate consideration of the SCE&amp;G bill and received </a:t>
            </a:r>
            <a:r>
              <a:rPr lang="en-US" sz="2000" dirty="0"/>
              <a:t>$74,750 from electric companies </a:t>
            </a:r>
            <a:r>
              <a:rPr lang="en-US" sz="2000" dirty="0" smtClean="0"/>
              <a:t>before he successfully moved to pass the bill on a voice vote.</a:t>
            </a:r>
            <a:br>
              <a:rPr lang="en-US" sz="2000" dirty="0" smtClean="0"/>
            </a:br>
            <a:r>
              <a:rPr lang="en-US" sz="2000" dirty="0"/>
              <a:t/>
            </a:r>
            <a:br>
              <a:rPr lang="en-US" sz="2000" dirty="0"/>
            </a:br>
            <a:r>
              <a:rPr lang="en-US" sz="2000" dirty="0" smtClean="0"/>
              <a:t>• SCE&amp;G hired former Gov. McNair’s law firm to write the bill that guaranteed them a profit, even if they abandoned the project. The McNair firm gave the maximum contribution to Sen. Moore and $64,000 to legislators who voted for their bill.</a:t>
            </a:r>
            <a:endParaRPr lang="en-US" sz="2000" dirty="0"/>
          </a:p>
        </p:txBody>
      </p:sp>
    </p:spTree>
    <p:extLst>
      <p:ext uri="{BB962C8B-B14F-4D97-AF65-F5344CB8AC3E}">
        <p14:creationId xmlns:p14="http://schemas.microsoft.com/office/powerpoint/2010/main" val="390049060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54193784"/>
              </p:ext>
            </p:extLst>
          </p:nvPr>
        </p:nvGraphicFramePr>
        <p:xfrm>
          <a:off x="0" y="685800"/>
          <a:ext cx="9144000" cy="6088400"/>
        </p:xfrm>
        <a:graphic>
          <a:graphicData uri="http://schemas.openxmlformats.org/drawingml/2006/table">
            <a:tbl>
              <a:tblPr>
                <a:tableStyleId>{5940675A-B579-460E-94D1-54222C63F5DA}</a:tableStyleId>
              </a:tblPr>
              <a:tblGrid>
                <a:gridCol w="1295184">
                  <a:extLst>
                    <a:ext uri="{9D8B030D-6E8A-4147-A177-3AD203B41FA5}">
                      <a16:colId xmlns="" xmlns:a16="http://schemas.microsoft.com/office/drawing/2014/main" val="484475402"/>
                    </a:ext>
                  </a:extLst>
                </a:gridCol>
                <a:gridCol w="585080">
                  <a:extLst>
                    <a:ext uri="{9D8B030D-6E8A-4147-A177-3AD203B41FA5}">
                      <a16:colId xmlns="" xmlns:a16="http://schemas.microsoft.com/office/drawing/2014/main" val="1719381017"/>
                    </a:ext>
                  </a:extLst>
                </a:gridCol>
                <a:gridCol w="964283">
                  <a:extLst>
                    <a:ext uri="{9D8B030D-6E8A-4147-A177-3AD203B41FA5}">
                      <a16:colId xmlns="" xmlns:a16="http://schemas.microsoft.com/office/drawing/2014/main" val="1039297823"/>
                    </a:ext>
                  </a:extLst>
                </a:gridCol>
                <a:gridCol w="1095393">
                  <a:extLst>
                    <a:ext uri="{9D8B030D-6E8A-4147-A177-3AD203B41FA5}">
                      <a16:colId xmlns="" xmlns:a16="http://schemas.microsoft.com/office/drawing/2014/main" val="3949820299"/>
                    </a:ext>
                  </a:extLst>
                </a:gridCol>
                <a:gridCol w="1138621">
                  <a:extLst>
                    <a:ext uri="{9D8B030D-6E8A-4147-A177-3AD203B41FA5}">
                      <a16:colId xmlns="" xmlns:a16="http://schemas.microsoft.com/office/drawing/2014/main" val="2837555397"/>
                    </a:ext>
                  </a:extLst>
                </a:gridCol>
                <a:gridCol w="838030">
                  <a:extLst>
                    <a:ext uri="{9D8B030D-6E8A-4147-A177-3AD203B41FA5}">
                      <a16:colId xmlns="" xmlns:a16="http://schemas.microsoft.com/office/drawing/2014/main" val="770117238"/>
                    </a:ext>
                  </a:extLst>
                </a:gridCol>
                <a:gridCol w="1092434">
                  <a:extLst>
                    <a:ext uri="{9D8B030D-6E8A-4147-A177-3AD203B41FA5}">
                      <a16:colId xmlns="" xmlns:a16="http://schemas.microsoft.com/office/drawing/2014/main" val="2760003036"/>
                    </a:ext>
                  </a:extLst>
                </a:gridCol>
                <a:gridCol w="2134975">
                  <a:extLst>
                    <a:ext uri="{9D8B030D-6E8A-4147-A177-3AD203B41FA5}">
                      <a16:colId xmlns="" xmlns:a16="http://schemas.microsoft.com/office/drawing/2014/main" val="2140176638"/>
                    </a:ext>
                  </a:extLst>
                </a:gridCol>
              </a:tblGrid>
              <a:tr h="687683">
                <a:tc>
                  <a:txBody>
                    <a:bodyPr/>
                    <a:lstStyle/>
                    <a:p>
                      <a:pPr algn="ctr" fontAlgn="b"/>
                      <a:r>
                        <a:rPr lang="en-US" sz="1600" u="none" strike="noStrike" dirty="0" smtClean="0">
                          <a:effectLst/>
                        </a:rPr>
                        <a:t>Chamber</a:t>
                      </a:r>
                      <a:endParaRPr lang="en-US" sz="1600" b="1"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en-US" sz="1800" u="none" strike="noStrike" dirty="0">
                          <a:effectLst/>
                        </a:rPr>
                        <a:t>Party</a:t>
                      </a:r>
                      <a:endParaRPr lang="en-US" sz="1800" b="1"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en-US" sz="1600" u="none" strike="noStrike" dirty="0">
                          <a:effectLst/>
                        </a:rPr>
                        <a:t>S.C. </a:t>
                      </a:r>
                      <a:r>
                        <a:rPr lang="en-US" sz="1600" u="none" strike="noStrike" dirty="0" smtClean="0">
                          <a:effectLst/>
                        </a:rPr>
                        <a:t>Legislator</a:t>
                      </a:r>
                      <a:endParaRPr lang="en-US" sz="1600" b="1"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en-US" sz="1800" u="none" strike="noStrike" dirty="0" smtClean="0">
                          <a:effectLst/>
                        </a:rPr>
                        <a:t> </a:t>
                      </a:r>
                      <a:r>
                        <a:rPr lang="en-US" sz="1600" u="none" strike="noStrike" dirty="0">
                          <a:effectLst/>
                        </a:rPr>
                        <a:t>Primary Competition</a:t>
                      </a:r>
                      <a:endParaRPr lang="en-US" sz="1600" b="1"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en-US" sz="1600" u="none" strike="noStrike" dirty="0">
                          <a:effectLst/>
                        </a:rPr>
                        <a:t>General Competition </a:t>
                      </a:r>
                      <a:endParaRPr lang="en-US" sz="1600" b="1"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en-US" sz="1600" u="none" strike="noStrike" dirty="0">
                          <a:effectLst/>
                        </a:rPr>
                        <a:t>Winning % in General</a:t>
                      </a:r>
                      <a:endParaRPr lang="en-US" sz="1600" b="1"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en-US" sz="1800" u="none" strike="noStrike" dirty="0">
                          <a:effectLst/>
                        </a:rPr>
                        <a:t>Money raised</a:t>
                      </a:r>
                      <a:endParaRPr lang="en-US" sz="1800" b="1"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en-US" sz="1800" u="none" strike="noStrike" baseline="0" dirty="0">
                          <a:effectLst/>
                        </a:rPr>
                        <a:t> Corruption Probe Status as of Sept. 2017</a:t>
                      </a:r>
                      <a:endParaRPr lang="en-US" sz="1800" b="1"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 xmlns:a16="http://schemas.microsoft.com/office/drawing/2014/main" val="1029154445"/>
                  </a:ext>
                </a:extLst>
              </a:tr>
              <a:tr h="1292242">
                <a:tc>
                  <a:txBody>
                    <a:bodyPr/>
                    <a:lstStyle/>
                    <a:p>
                      <a:pPr algn="ctr" fontAlgn="b"/>
                      <a:r>
                        <a:rPr lang="en-US" sz="1600" u="none" strike="noStrike" dirty="0" smtClean="0">
                          <a:effectLst/>
                        </a:rPr>
                        <a:t>Charleston</a:t>
                      </a:r>
                    </a:p>
                    <a:p>
                      <a:pPr algn="ctr" fontAlgn="b"/>
                      <a:r>
                        <a:rPr lang="en-US" sz="2000" u="none" strike="noStrike" dirty="0" smtClean="0">
                          <a:effectLst/>
                        </a:rPr>
                        <a:t>H</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en-US" sz="1800" u="none" strike="noStrike" dirty="0">
                          <a:effectLst/>
                        </a:rPr>
                        <a:t>Bobby Harrell</a:t>
                      </a:r>
                      <a:endParaRPr lang="en-US" sz="18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en-US" sz="2000" u="none" strike="noStrike" dirty="0">
                          <a:effectLst/>
                        </a:rPr>
                        <a:t>No</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u="none" strike="noStrike" dirty="0" smtClean="0">
                          <a:effectLst/>
                        </a:rPr>
                        <a:t>(3rd Party)</a:t>
                      </a:r>
                    </a:p>
                    <a:p>
                      <a:pPr algn="ctr" fontAlgn="b"/>
                      <a:r>
                        <a:rPr lang="en-US" sz="2000" u="none" strike="noStrike" dirty="0" smtClean="0">
                          <a:effectLst/>
                        </a:rPr>
                        <a:t>No</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en-US" sz="2000" u="none" strike="noStrike" dirty="0" smtClean="0">
                          <a:effectLst/>
                        </a:rPr>
                        <a:t>*74%</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en-US" sz="2000" u="none" strike="noStrike" dirty="0">
                          <a:effectLst/>
                        </a:rPr>
                        <a:t>$530,333  </a:t>
                      </a:r>
                      <a:r>
                        <a:rPr lang="en-US" sz="1600" u="none" strike="noStrike" dirty="0">
                          <a:effectLst/>
                        </a:rPr>
                        <a:t>(2012)</a:t>
                      </a:r>
                      <a:endParaRPr lang="en-US" sz="16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en-US" sz="1600" u="none" strike="noStrike" dirty="0">
                          <a:effectLst/>
                        </a:rPr>
                        <a:t>Indicted 9/9/14; Pled guilt</a:t>
                      </a:r>
                      <a:r>
                        <a:rPr lang="en-US" sz="1600" u="none" strike="noStrike" baseline="0" dirty="0">
                          <a:effectLst/>
                        </a:rPr>
                        <a:t>y to 6 counts of misuse of campaign funds 10/23/</a:t>
                      </a:r>
                      <a:r>
                        <a:rPr lang="en-US" sz="1600" u="none" strike="noStrike" baseline="0" dirty="0" smtClean="0">
                          <a:effectLst/>
                        </a:rPr>
                        <a:t>14</a:t>
                      </a:r>
                    </a:p>
                    <a:p>
                      <a:pPr algn="l" fontAlgn="b"/>
                      <a:endParaRPr lang="en-US" sz="16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 xmlns:a16="http://schemas.microsoft.com/office/drawing/2014/main" val="4120680456"/>
                  </a:ext>
                </a:extLst>
              </a:tr>
              <a:tr h="1506223">
                <a:tc>
                  <a:txBody>
                    <a:bodyPr/>
                    <a:lstStyle/>
                    <a:p>
                      <a:pPr algn="ctr" fontAlgn="b"/>
                      <a:r>
                        <a:rPr lang="en-US" sz="1600" u="none" strike="noStrike" dirty="0" smtClean="0">
                          <a:effectLst/>
                        </a:rPr>
                        <a:t>Charleston</a:t>
                      </a:r>
                      <a:r>
                        <a:rPr lang="en-US" sz="2000" u="none" strike="noStrike" dirty="0" smtClean="0">
                          <a:effectLst/>
                        </a:rPr>
                        <a:t>  </a:t>
                      </a:r>
                      <a:r>
                        <a:rPr lang="en-US" sz="2000" u="none" strike="noStrike" dirty="0">
                          <a:effectLst/>
                        </a:rPr>
                        <a:t>H</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en-US" sz="2000" u="none" strike="noStrike">
                          <a:effectLst/>
                        </a:rPr>
                        <a:t>R</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en-US" sz="1800" u="none" strike="noStrike" dirty="0">
                          <a:effectLst/>
                        </a:rPr>
                        <a:t>Jim Merrill</a:t>
                      </a:r>
                      <a:endParaRPr lang="en-US" sz="18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en-US" sz="2000" u="none" strike="noStrike" dirty="0">
                          <a:effectLst/>
                        </a:rPr>
                        <a:t>No</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en-US" sz="2000" u="none" strike="noStrike" dirty="0">
                          <a:effectLst/>
                        </a:rPr>
                        <a:t>No</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en-US" sz="2000" u="none" strike="noStrike" dirty="0" smtClean="0">
                          <a:effectLst/>
                        </a:rPr>
                        <a:t>98.5%</a:t>
                      </a:r>
                      <a:endParaRPr lang="en-US" sz="2000" b="0" i="0" u="none" strike="noStrike" dirty="0">
                        <a:solidFill>
                          <a:srgbClr val="490101"/>
                        </a:solidFill>
                        <a:effectLst/>
                        <a:latin typeface="Calibri" panose="020F0502020204030204" pitchFamily="34" charset="0"/>
                      </a:endParaRPr>
                    </a:p>
                  </a:txBody>
                  <a:tcPr marL="7144" marR="7144" marT="9525" marB="0" anchor="b"/>
                </a:tc>
                <a:tc>
                  <a:txBody>
                    <a:bodyPr/>
                    <a:lstStyle/>
                    <a:p>
                      <a:pPr algn="ctr" fontAlgn="b"/>
                      <a:r>
                        <a:rPr lang="en-US" sz="2000" u="none" strike="noStrike" dirty="0">
                          <a:effectLst/>
                        </a:rPr>
                        <a:t>$16,650 (</a:t>
                      </a:r>
                      <a:r>
                        <a:rPr lang="en-US" sz="1600" u="none" strike="noStrike" dirty="0">
                          <a:effectLst/>
                        </a:rPr>
                        <a:t>2016)</a:t>
                      </a:r>
                      <a:endParaRPr lang="en-US" sz="16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en-US" sz="1600" u="none" strike="noStrike" dirty="0">
                          <a:effectLst/>
                        </a:rPr>
                        <a:t>Indicted on 30 counts 12/14/16; Pled guilty to misconduct</a:t>
                      </a:r>
                      <a:r>
                        <a:rPr lang="en-US" sz="1600" u="none" strike="noStrike" baseline="0" dirty="0">
                          <a:effectLst/>
                        </a:rPr>
                        <a:t> in office 9/1/17; Special election 1/16/</a:t>
                      </a:r>
                      <a:r>
                        <a:rPr lang="en-US" sz="1600" u="none" strike="noStrike" baseline="0" dirty="0" smtClean="0">
                          <a:effectLst/>
                        </a:rPr>
                        <a:t>18</a:t>
                      </a:r>
                    </a:p>
                    <a:p>
                      <a:pPr algn="l" fontAlgn="b"/>
                      <a:endParaRPr lang="en-US" sz="16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 xmlns:a16="http://schemas.microsoft.com/office/drawing/2014/main" val="4252649679"/>
                  </a:ext>
                </a:extLst>
              </a:tr>
              <a:tr h="1203104">
                <a:tc>
                  <a:txBody>
                    <a:bodyPr/>
                    <a:lstStyle/>
                    <a:p>
                      <a:pPr algn="ctr" fontAlgn="b"/>
                      <a:r>
                        <a:rPr lang="en-US" sz="1600" u="none" strike="noStrike" dirty="0" smtClean="0">
                          <a:effectLst/>
                        </a:rPr>
                        <a:t>Richland</a:t>
                      </a:r>
                    </a:p>
                    <a:p>
                      <a:pPr algn="ctr" fontAlgn="b"/>
                      <a:r>
                        <a:rPr lang="en-US" sz="2000" u="none" strike="noStrike" dirty="0" smtClean="0">
                          <a:effectLst/>
                        </a:rPr>
                        <a:t>S</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en-US" sz="2000" u="none" strike="noStrike">
                          <a:effectLst/>
                        </a:rPr>
                        <a:t>R</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en-US" sz="1800" u="none" strike="noStrike" dirty="0">
                          <a:effectLst/>
                        </a:rPr>
                        <a:t>John E. </a:t>
                      </a:r>
                      <a:r>
                        <a:rPr lang="en-US" sz="1800" u="none" strike="noStrike" dirty="0" err="1">
                          <a:effectLst/>
                        </a:rPr>
                        <a:t>Courson</a:t>
                      </a:r>
                      <a:endParaRPr lang="en-US" sz="18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en-US" sz="2000" u="none" strike="noStrike" dirty="0">
                          <a:effectLst/>
                        </a:rPr>
                        <a:t>No</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marL="0" marR="0" indent="0" algn="ctr" defTabSz="750082" rtl="0" eaLnBrk="1" fontAlgn="b" latinLnBrk="0" hangingPunct="1">
                        <a:lnSpc>
                          <a:spcPct val="100000"/>
                        </a:lnSpc>
                        <a:spcBef>
                          <a:spcPts val="0"/>
                        </a:spcBef>
                        <a:spcAft>
                          <a:spcPts val="0"/>
                        </a:spcAft>
                        <a:buClrTx/>
                        <a:buSzTx/>
                        <a:buFontTx/>
                        <a:buNone/>
                        <a:tabLst/>
                        <a:defRPr/>
                      </a:pPr>
                      <a:r>
                        <a:rPr lang="en-US" sz="1600" u="none" strike="noStrike" dirty="0" smtClean="0">
                          <a:effectLst/>
                        </a:rPr>
                        <a:t>(*3rd Party)</a:t>
                      </a:r>
                    </a:p>
                    <a:p>
                      <a:pPr algn="ctr" fontAlgn="b"/>
                      <a:r>
                        <a:rPr lang="en-US" sz="2000" u="none" strike="noStrike" dirty="0" smtClean="0">
                          <a:effectLst/>
                        </a:rPr>
                        <a:t>No</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en-US" sz="2000" u="none" strike="noStrike" dirty="0" smtClean="0">
                          <a:effectLst/>
                        </a:rPr>
                        <a:t>*74.5%</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en-US" sz="2000" u="none" strike="noStrike" dirty="0">
                          <a:effectLst/>
                        </a:rPr>
                        <a:t>$199,446</a:t>
                      </a:r>
                    </a:p>
                    <a:p>
                      <a:pPr algn="ctr" fontAlgn="b"/>
                      <a:r>
                        <a:rPr lang="en-US" sz="1600" u="none" strike="noStrike" dirty="0">
                          <a:effectLst/>
                        </a:rPr>
                        <a:t>(2016</a:t>
                      </a:r>
                      <a:r>
                        <a:rPr lang="en-US" sz="2000" u="none" strike="noStrike" dirty="0">
                          <a:effectLst/>
                        </a:rPr>
                        <a:t>)</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en-US" sz="1600" u="none" strike="noStrike" dirty="0">
                          <a:effectLst/>
                        </a:rPr>
                        <a:t>Indicted</a:t>
                      </a:r>
                      <a:r>
                        <a:rPr lang="en-US" sz="1600" u="none" strike="noStrike" baseline="0" dirty="0">
                          <a:effectLst/>
                        </a:rPr>
                        <a:t> 3/16/</a:t>
                      </a:r>
                      <a:r>
                        <a:rPr lang="en-US" sz="1600" u="none" strike="noStrike" baseline="0" dirty="0" smtClean="0">
                          <a:effectLst/>
                        </a:rPr>
                        <a:t>17; </a:t>
                      </a:r>
                      <a:r>
                        <a:rPr lang="en-US" sz="1600" u="none" strike="noStrike" baseline="0" dirty="0">
                          <a:effectLst/>
                        </a:rPr>
                        <a:t>suspended from legislature; case </a:t>
                      </a:r>
                      <a:r>
                        <a:rPr lang="en-US" sz="1600" u="none" strike="noStrike" baseline="0" dirty="0" smtClean="0">
                          <a:effectLst/>
                        </a:rPr>
                        <a:t>pending</a:t>
                      </a:r>
                    </a:p>
                    <a:p>
                      <a:pPr algn="ctr" fontAlgn="b"/>
                      <a:endParaRPr lang="en-US" sz="16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 xmlns:a16="http://schemas.microsoft.com/office/drawing/2014/main" val="2698053993"/>
                  </a:ext>
                </a:extLst>
              </a:tr>
              <a:tr h="1203104">
                <a:tc>
                  <a:txBody>
                    <a:bodyPr/>
                    <a:lstStyle/>
                    <a:p>
                      <a:pPr algn="ctr" fontAlgn="b"/>
                      <a:r>
                        <a:rPr lang="en-US" sz="1600" u="none" strike="noStrike" dirty="0" smtClean="0">
                          <a:effectLst/>
                        </a:rPr>
                        <a:t>Lexington</a:t>
                      </a:r>
                    </a:p>
                    <a:p>
                      <a:pPr algn="ctr" fontAlgn="b"/>
                      <a:r>
                        <a:rPr lang="en-US" sz="2000" u="none" strike="noStrike" dirty="0" smtClean="0">
                          <a:effectLst/>
                        </a:rPr>
                        <a:t>H</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en-US" sz="1800" u="none" strike="noStrike" dirty="0">
                          <a:effectLst/>
                        </a:rPr>
                        <a:t>Rick Quinn </a:t>
                      </a:r>
                      <a:endParaRPr lang="en-US" sz="18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en-US" sz="2000" u="none" strike="noStrike" dirty="0">
                          <a:effectLst/>
                        </a:rPr>
                        <a:t>Yes</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en-US" sz="2000" u="none" strike="noStrike" dirty="0">
                          <a:effectLst/>
                        </a:rPr>
                        <a:t>No</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en-US" sz="2000" u="none" strike="noStrike" dirty="0">
                          <a:effectLst/>
                        </a:rPr>
                        <a:t>98.33%</a:t>
                      </a:r>
                      <a:endParaRPr lang="en-US" sz="2000" b="0" i="0" u="none" strike="noStrike" dirty="0">
                        <a:solidFill>
                          <a:srgbClr val="490101"/>
                        </a:solidFill>
                        <a:effectLst/>
                        <a:latin typeface="Calibri" panose="020F0502020204030204" pitchFamily="34" charset="0"/>
                      </a:endParaRPr>
                    </a:p>
                  </a:txBody>
                  <a:tcPr marL="7144" marR="7144" marT="9525" marB="0" anchor="b"/>
                </a:tc>
                <a:tc>
                  <a:txBody>
                    <a:bodyPr/>
                    <a:lstStyle/>
                    <a:p>
                      <a:pPr algn="ctr" fontAlgn="b"/>
                      <a:r>
                        <a:rPr lang="en-US" sz="2000" u="none" strike="noStrike" dirty="0">
                          <a:effectLst/>
                        </a:rPr>
                        <a:t>$68,730</a:t>
                      </a:r>
                    </a:p>
                    <a:p>
                      <a:pPr algn="ctr" fontAlgn="b"/>
                      <a:r>
                        <a:rPr lang="en-US" sz="1600" u="none" strike="noStrike" dirty="0">
                          <a:effectLst/>
                        </a:rPr>
                        <a:t>(</a:t>
                      </a:r>
                      <a:r>
                        <a:rPr lang="en-US" sz="1600" u="none" strike="noStrike" dirty="0" smtClean="0">
                          <a:effectLst/>
                        </a:rPr>
                        <a:t>2016)</a:t>
                      </a:r>
                      <a:endParaRPr lang="en-US" sz="16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en-US" sz="1600" u="none" strike="noStrike" dirty="0">
                          <a:effectLst/>
                        </a:rPr>
                        <a:t>Indicted</a:t>
                      </a:r>
                      <a:r>
                        <a:rPr lang="en-US" sz="1600" u="none" strike="noStrike" baseline="0" dirty="0">
                          <a:effectLst/>
                        </a:rPr>
                        <a:t> 5/16/</a:t>
                      </a:r>
                      <a:r>
                        <a:rPr lang="en-US" sz="1600" u="none" strike="noStrike" baseline="0" dirty="0" smtClean="0">
                          <a:effectLst/>
                        </a:rPr>
                        <a:t>17; </a:t>
                      </a:r>
                      <a:r>
                        <a:rPr lang="en-US" sz="1600" u="none" strike="noStrike" baseline="0" dirty="0">
                          <a:effectLst/>
                        </a:rPr>
                        <a:t>suspended; case </a:t>
                      </a:r>
                      <a:r>
                        <a:rPr lang="en-US" sz="1600" u="none" strike="noStrike" baseline="0" dirty="0" smtClean="0">
                          <a:effectLst/>
                        </a:rPr>
                        <a:t>pending</a:t>
                      </a:r>
                    </a:p>
                    <a:p>
                      <a:pPr algn="ctr" fontAlgn="b"/>
                      <a:endParaRPr lang="en-US" sz="1600" u="none" strike="noStrike" baseline="0" dirty="0" smtClean="0">
                        <a:effectLst/>
                      </a:endParaRPr>
                    </a:p>
                    <a:p>
                      <a:pPr algn="ctr" fontAlgn="b"/>
                      <a:endParaRPr lang="en-US" sz="16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 xmlns:a16="http://schemas.microsoft.com/office/drawing/2014/main" val="1198674693"/>
                  </a:ext>
                </a:extLst>
              </a:tr>
            </a:tbl>
          </a:graphicData>
        </a:graphic>
      </p:graphicFrame>
      <p:sp>
        <p:nvSpPr>
          <p:cNvPr id="5" name="Rectangle 4"/>
          <p:cNvSpPr/>
          <p:nvPr/>
        </p:nvSpPr>
        <p:spPr>
          <a:xfrm>
            <a:off x="18250" y="0"/>
            <a:ext cx="8839200" cy="461665"/>
          </a:xfrm>
          <a:prstGeom prst="rect">
            <a:avLst/>
          </a:prstGeom>
        </p:spPr>
        <p:txBody>
          <a:bodyPr wrap="square">
            <a:spAutoFit/>
          </a:bodyPr>
          <a:lstStyle/>
          <a:p>
            <a:pPr algn="ctr"/>
            <a:r>
              <a:rPr lang="en-US" sz="2400" b="1" dirty="0" smtClean="0">
                <a:latin typeface="Calibri" panose="020F0502020204030204" pitchFamily="34" charset="0"/>
              </a:rPr>
              <a:t>Gerrymandering + Money = Corruption</a:t>
            </a:r>
            <a:endParaRPr lang="en-US" sz="2400" dirty="0"/>
          </a:p>
        </p:txBody>
      </p:sp>
    </p:spTree>
    <p:extLst>
      <p:ext uri="{BB962C8B-B14F-4D97-AF65-F5344CB8AC3E}">
        <p14:creationId xmlns:p14="http://schemas.microsoft.com/office/powerpoint/2010/main" val="21610804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914399"/>
          </a:xfrm>
        </p:spPr>
        <p:txBody>
          <a:bodyPr/>
          <a:lstStyle/>
          <a:p>
            <a:r>
              <a:rPr lang="en-US" sz="4000" b="1" dirty="0">
                <a:latin typeface="American Typewriter"/>
                <a:cs typeface="American Typewriter"/>
              </a:rPr>
              <a:t>Gerrymandering: House </a:t>
            </a:r>
          </a:p>
        </p:txBody>
      </p:sp>
      <p:sp>
        <p:nvSpPr>
          <p:cNvPr id="3" name="Text Placeholder 2"/>
          <p:cNvSpPr>
            <a:spLocks noGrp="1"/>
          </p:cNvSpPr>
          <p:nvPr>
            <p:ph type="body" idx="1"/>
          </p:nvPr>
        </p:nvSpPr>
        <p:spPr/>
        <p:txBody>
          <a:bodyPr/>
          <a:lstStyle/>
          <a:p>
            <a:endParaRPr lang="en-US" dirty="0"/>
          </a:p>
        </p:txBody>
      </p:sp>
      <p:pic>
        <p:nvPicPr>
          <p:cNvPr id="5" name="Picture 4" descr="Screen Shot 2017-01-27 at 8.56.55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0" y="892575"/>
            <a:ext cx="9144000" cy="5965425"/>
          </a:xfrm>
          <a:prstGeom prst="rect">
            <a:avLst/>
          </a:prstGeom>
        </p:spPr>
      </p:pic>
    </p:spTree>
    <p:extLst>
      <p:ext uri="{BB962C8B-B14F-4D97-AF65-F5344CB8AC3E}">
        <p14:creationId xmlns:p14="http://schemas.microsoft.com/office/powerpoint/2010/main" val="336476072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838199"/>
          </a:xfrm>
        </p:spPr>
        <p:txBody>
          <a:bodyPr/>
          <a:lstStyle/>
          <a:p>
            <a:r>
              <a:rPr lang="en-US" sz="4000" b="1" dirty="0">
                <a:latin typeface="American Typewriter"/>
                <a:cs typeface="American Typewriter"/>
              </a:rPr>
              <a:t>Gerrymandering: Senate</a:t>
            </a:r>
          </a:p>
        </p:txBody>
      </p:sp>
      <p:sp>
        <p:nvSpPr>
          <p:cNvPr id="3" name="Text Placeholder 2"/>
          <p:cNvSpPr>
            <a:spLocks noGrp="1"/>
          </p:cNvSpPr>
          <p:nvPr>
            <p:ph type="body" idx="1"/>
          </p:nvPr>
        </p:nvSpPr>
        <p:spPr/>
        <p:txBody>
          <a:bodyPr/>
          <a:lstStyle/>
          <a:p>
            <a:endParaRPr lang="en-US" dirty="0"/>
          </a:p>
        </p:txBody>
      </p:sp>
      <p:pic>
        <p:nvPicPr>
          <p:cNvPr id="5" name="Picture 4" descr="Screen Shot 2017-01-27 at 8.57.55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626" y="990600"/>
            <a:ext cx="9144000" cy="5716306"/>
          </a:xfrm>
          <a:prstGeom prst="rect">
            <a:avLst/>
          </a:prstGeom>
        </p:spPr>
      </p:pic>
    </p:spTree>
    <p:extLst>
      <p:ext uri="{BB962C8B-B14F-4D97-AF65-F5344CB8AC3E}">
        <p14:creationId xmlns:p14="http://schemas.microsoft.com/office/powerpoint/2010/main" val="135946164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2595</TotalTime>
  <Words>1622</Words>
  <Application>Microsoft Macintosh PowerPoint</Application>
  <PresentationFormat>On-screen Show (4:3)</PresentationFormat>
  <Paragraphs>430</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 Democracy 101</vt:lpstr>
      <vt:lpstr>Global rank of USA voter participation in advanced democracies: </vt:lpstr>
      <vt:lpstr>Problems:</vt:lpstr>
      <vt:lpstr>This is not what democracy looks like!</vt:lpstr>
      <vt:lpstr>This is what the best government money can buy looks like.  • 94 legislators, out of 170, with no (major party) opposition the 2016 primary or general election raised $4.1+ million dollars with nothing to spend it on.  • In the election leading up to the 2007 vote allowing SCE&amp;G to begin charging ratepayers $9 billion for nuclear reactors that will never be built, electric utilities and the nuclear industry made  619 contributions totaling $514,955.92 to lawmakers who passed the bill with no debate.  • The Democratic candidate for governor that year, Tommy Moore, led the Senate consideration of the SCE&amp;G bill and received $74,750 from electric companies before he successfully moved to pass the bill on a voice vote.  • SCE&amp;G hired former Gov. McNair’s law firm to write the bill that guaranteed them a profit, even if they abandoned the project. The McNair firm gave the maximum contribution to Sen. Moore and $64,000 to legislators who voted for their bill.</vt:lpstr>
      <vt:lpstr>PowerPoint Presentation</vt:lpstr>
      <vt:lpstr>Gerrymandering: House </vt:lpstr>
      <vt:lpstr>Gerrymandering: Senate</vt:lpstr>
      <vt:lpstr>PowerPoint Presentation</vt:lpstr>
      <vt:lpstr>PowerPoint Presentation</vt:lpstr>
      <vt:lpstr>Our democracy is threatened by:</vt:lpstr>
      <vt:lpstr>To Win, We Must:</vt:lpstr>
      <vt:lpstr>Progressive Network Mission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Democracy 101</dc:title>
  <dc:creator>Health Science Library</dc:creator>
  <cp:lastModifiedBy>Brett Bursey</cp:lastModifiedBy>
  <cp:revision>139</cp:revision>
  <dcterms:modified xsi:type="dcterms:W3CDTF">2017-10-20T19:08:37Z</dcterms:modified>
</cp:coreProperties>
</file>